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72" r:id="rId4"/>
    <p:sldId id="274" r:id="rId5"/>
    <p:sldId id="275" r:id="rId6"/>
    <p:sldId id="257" r:id="rId7"/>
    <p:sldId id="264" r:id="rId8"/>
    <p:sldId id="280" r:id="rId9"/>
    <p:sldId id="287" r:id="rId10"/>
    <p:sldId id="261" r:id="rId11"/>
    <p:sldId id="258" r:id="rId12"/>
    <p:sldId id="286" r:id="rId13"/>
    <p:sldId id="278" r:id="rId14"/>
    <p:sldId id="282" r:id="rId15"/>
    <p:sldId id="285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940135608048994"/>
          <c:y val="8.3398658501020767E-2"/>
          <c:w val="0.8183098591549296"/>
          <c:h val="0.77647058823529358"/>
        </c:manualLayout>
      </c:layout>
      <c:scatterChart>
        <c:scatterStyle val="smoothMarker"/>
        <c:ser>
          <c:idx val="1"/>
          <c:order val="0"/>
          <c:tx>
            <c:v>Same as above with most detectors tilted</c:v>
          </c:tx>
          <c:xVal>
            <c:numRef>
              <c:f>Sheet1!$BX$110:$BX$117</c:f>
              <c:numCache>
                <c:formatCode>0.000</c:formatCode>
                <c:ptCount val="8"/>
                <c:pt idx="0">
                  <c:v>0.1</c:v>
                </c:pt>
                <c:pt idx="1">
                  <c:v>0.30000000000000032</c:v>
                </c:pt>
                <c:pt idx="2">
                  <c:v>0.5</c:v>
                </c:pt>
                <c:pt idx="3">
                  <c:v>0.8</c:v>
                </c:pt>
                <c:pt idx="4">
                  <c:v>1</c:v>
                </c:pt>
                <c:pt idx="5">
                  <c:v>1.4</c:v>
                </c:pt>
                <c:pt idx="6">
                  <c:v>1.8</c:v>
                </c:pt>
                <c:pt idx="7">
                  <c:v>2.5</c:v>
                </c:pt>
              </c:numCache>
            </c:numRef>
          </c:xVal>
          <c:yVal>
            <c:numRef>
              <c:f>Sheet1!$CB$110:$CB$117</c:f>
              <c:numCache>
                <c:formatCode>0.000</c:formatCode>
                <c:ptCount val="8"/>
                <c:pt idx="0">
                  <c:v>3.0145</c:v>
                </c:pt>
                <c:pt idx="1">
                  <c:v>3.8749999999999987</c:v>
                </c:pt>
                <c:pt idx="2">
                  <c:v>2.9095</c:v>
                </c:pt>
                <c:pt idx="3">
                  <c:v>2.0135000000000001</c:v>
                </c:pt>
                <c:pt idx="4">
                  <c:v>1.772999999999997</c:v>
                </c:pt>
                <c:pt idx="5">
                  <c:v>1.387</c:v>
                </c:pt>
                <c:pt idx="6">
                  <c:v>1.1924999999999999</c:v>
                </c:pt>
                <c:pt idx="7">
                  <c:v>0.90349999999999997</c:v>
                </c:pt>
              </c:numCache>
            </c:numRef>
          </c:yVal>
          <c:smooth val="1"/>
        </c:ser>
        <c:ser>
          <c:idx val="3"/>
          <c:order val="1"/>
          <c:tx>
            <c:v>Same as above with tilted detector and without planar detector.</c:v>
          </c:tx>
          <c:xVal>
            <c:numRef>
              <c:f>Sheet1!$BX$122:$BX$129</c:f>
              <c:numCache>
                <c:formatCode>0.000</c:formatCode>
                <c:ptCount val="8"/>
                <c:pt idx="0">
                  <c:v>0.1</c:v>
                </c:pt>
                <c:pt idx="1">
                  <c:v>0.30000000000000032</c:v>
                </c:pt>
                <c:pt idx="2">
                  <c:v>0.5</c:v>
                </c:pt>
                <c:pt idx="3">
                  <c:v>0.8</c:v>
                </c:pt>
                <c:pt idx="4">
                  <c:v>1</c:v>
                </c:pt>
                <c:pt idx="5">
                  <c:v>1.4</c:v>
                </c:pt>
                <c:pt idx="6">
                  <c:v>1.8</c:v>
                </c:pt>
                <c:pt idx="7">
                  <c:v>2.5</c:v>
                </c:pt>
              </c:numCache>
            </c:numRef>
          </c:xVal>
          <c:yVal>
            <c:numRef>
              <c:f>Sheet1!$CB$122:$CB$129</c:f>
              <c:numCache>
                <c:formatCode>0.000</c:formatCode>
                <c:ptCount val="8"/>
                <c:pt idx="0">
                  <c:v>9.7850000000000001</c:v>
                </c:pt>
                <c:pt idx="1">
                  <c:v>6.7650000000000006</c:v>
                </c:pt>
                <c:pt idx="2">
                  <c:v>4.3499999999999996</c:v>
                </c:pt>
                <c:pt idx="3">
                  <c:v>2.9045000000000001</c:v>
                </c:pt>
                <c:pt idx="4">
                  <c:v>2.3764999999999881</c:v>
                </c:pt>
                <c:pt idx="5">
                  <c:v>1.8274999999999946</c:v>
                </c:pt>
                <c:pt idx="6">
                  <c:v>1.5189999999999948</c:v>
                </c:pt>
                <c:pt idx="7">
                  <c:v>1.1995</c:v>
                </c:pt>
              </c:numCache>
            </c:numRef>
          </c:yVal>
          <c:smooth val="1"/>
        </c:ser>
        <c:axId val="104532608"/>
        <c:axId val="104555264"/>
      </c:scatterChart>
      <c:valAx>
        <c:axId val="104532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800"/>
                  <a:t>Gamma-ray Energy [MeV]</a:t>
                </a:r>
              </a:p>
            </c:rich>
          </c:tx>
          <c:layout>
            <c:manualLayout>
              <c:xMode val="edge"/>
              <c:yMode val="edge"/>
              <c:x val="0.40845070422535351"/>
              <c:y val="0.9105882352941177"/>
            </c:manualLayout>
          </c:layout>
          <c:spPr>
            <a:noFill/>
            <a:ln w="25400">
              <a:noFill/>
            </a:ln>
          </c:spPr>
        </c:title>
        <c:numFmt formatCode="0.0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55264"/>
        <c:crosses val="autoZero"/>
        <c:crossBetween val="midCat"/>
      </c:valAx>
      <c:valAx>
        <c:axId val="104555264"/>
        <c:scaling>
          <c:orientation val="minMax"/>
          <c:max val="1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2000"/>
                  <a:t>Photopeak Efficiency [%]</a:t>
                </a:r>
              </a:p>
            </c:rich>
          </c:tx>
          <c:layout>
            <c:manualLayout>
              <c:xMode val="edge"/>
              <c:yMode val="edge"/>
              <c:x val="2.2535211267605812E-2"/>
              <c:y val="0.26352941176470723"/>
            </c:manualLayout>
          </c:layout>
          <c:spPr>
            <a:noFill/>
            <a:ln w="25400">
              <a:noFill/>
            </a:ln>
          </c:spPr>
        </c:title>
        <c:numFmt formatCode="0.0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26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0.27705</cdr:x>
      <cdr:y>0.35753</cdr:y>
    </cdr:from>
    <cdr:to>
      <cdr:x>0.54562</cdr:x>
      <cdr:y>0.41849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3338" y="2451929"/>
          <a:ext cx="2455804" cy="418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aseline="-25000" dirty="0" smtClean="0">
              <a:solidFill>
                <a:srgbClr val="0070C0"/>
              </a:solidFill>
            </a:rPr>
            <a:t> </a:t>
          </a:r>
          <a:r>
            <a:rPr lang="en-GB" sz="1800" dirty="0" smtClean="0">
              <a:solidFill>
                <a:srgbClr val="0070C0"/>
              </a:solidFill>
            </a:rPr>
            <a:t>  No planar detector</a:t>
          </a:r>
          <a:endParaRPr lang="en-GB" sz="1800" baseline="-250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0.37429</cdr:x>
      <cdr:y>0.52</cdr:y>
    </cdr:from>
    <cdr:to>
      <cdr:x>0.64286</cdr:x>
      <cdr:y>0.58095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22469" y="3566161"/>
          <a:ext cx="2455817" cy="418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chemeClr val="accent6">
                  <a:lumMod val="50000"/>
                </a:schemeClr>
              </a:solidFill>
            </a:rPr>
            <a:t>27 LaBr</a:t>
          </a:r>
          <a:r>
            <a:rPr lang="en-GB" sz="1800" baseline="-25000" dirty="0" smtClean="0">
              <a:solidFill>
                <a:schemeClr val="accent6">
                  <a:lumMod val="50000"/>
                </a:schemeClr>
              </a:solidFill>
            </a:rPr>
            <a:t>3 </a:t>
          </a:r>
          <a:r>
            <a:rPr lang="en-GB" sz="1800" dirty="0" smtClean="0">
              <a:solidFill>
                <a:schemeClr val="accent6">
                  <a:lumMod val="50000"/>
                </a:schemeClr>
              </a:solidFill>
            </a:rPr>
            <a:t> Tilted</a:t>
          </a:r>
          <a:endParaRPr lang="en-GB" sz="1800" baseline="-25000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0.25286</cdr:x>
      <cdr:y>0.55238</cdr:y>
    </cdr:from>
    <cdr:to>
      <cdr:x>0.37143</cdr:x>
      <cdr:y>0.57905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H="1">
          <a:off x="2312125" y="3788229"/>
          <a:ext cx="1084217" cy="1828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</cdr:x>
      <cdr:y>0</cdr:y>
    </cdr:from>
    <cdr:to>
      <cdr:x>1</cdr:x>
      <cdr:y>0.05834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1371600" y="0"/>
          <a:ext cx="7772400" cy="4001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2000" b="1" dirty="0" smtClean="0"/>
            <a:t>Several other LaBr</a:t>
          </a:r>
          <a:r>
            <a:rPr lang="en-GB" sz="2000" b="1" baseline="-25000" dirty="0" smtClean="0"/>
            <a:t>3</a:t>
          </a:r>
          <a:r>
            <a:rPr lang="en-GB" sz="2000" b="1" dirty="0" smtClean="0"/>
            <a:t> Array GEANT 4 simulations considered for JYFL</a:t>
          </a:r>
          <a:endParaRPr lang="en-GB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13DB8D83-109E-41B7-8DA0-4CD4F07478EA}" type="datetimeFigureOut">
              <a:rPr lang="en-GB" smtClean="0"/>
              <a:pPr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265"/>
            <a:ext cx="5680103" cy="4605575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D84139EB-38F5-49DF-9BD4-9811F884DF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419A9-D50B-47C8-AFE0-9E769EB1F9D8}" type="slidenum">
              <a:rPr lang="en-GB"/>
              <a:pPr/>
              <a:t>1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39" y="4861769"/>
            <a:ext cx="5204824" cy="46045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cullen@manchester.ac.uk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Dave.cullen@manchester.ac.uk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89992" y="270640"/>
            <a:ext cx="7422931" cy="959069"/>
          </a:xfrm>
        </p:spPr>
        <p:txBody>
          <a:bodyPr>
            <a:normAutofit fontScale="90000"/>
          </a:bodyPr>
          <a:lstStyle/>
          <a:p>
            <a:r>
              <a:rPr lang="en-GB" sz="3600" i="1" dirty="0" smtClean="0"/>
              <a:t>A LaBr</a:t>
            </a:r>
            <a:r>
              <a:rPr lang="en-GB" sz="3600" i="1" baseline="-25000" dirty="0" smtClean="0"/>
              <a:t>3</a:t>
            </a:r>
            <a:r>
              <a:rPr lang="en-GB" sz="3600" i="1" dirty="0" smtClean="0"/>
              <a:t> Fast Timing Array of NUSTAR detectors at JYFL</a:t>
            </a:r>
            <a:endParaRPr lang="en-GB" sz="3600" i="1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715000"/>
            <a:ext cx="7016750" cy="1066800"/>
          </a:xfrm>
          <a:solidFill>
            <a:schemeClr val="bg1">
              <a:alpha val="53000"/>
            </a:schemeClr>
          </a:solidFill>
          <a:ln/>
          <a:effectLst>
            <a:outerShdw blurRad="50800" dist="508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tx1"/>
                </a:solidFill>
              </a:rPr>
              <a:t>David M. Cullen. </a:t>
            </a:r>
            <a:endParaRPr lang="en-GB" sz="24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i="1" dirty="0">
                <a:solidFill>
                  <a:srgbClr val="FF0000"/>
                </a:solidFill>
              </a:rPr>
              <a:t>School of Physics and Astronomy, University of Manchester, Manchester, M13 9PL, U.K.</a:t>
            </a:r>
          </a:p>
        </p:txBody>
      </p:sp>
      <p:pic>
        <p:nvPicPr>
          <p:cNvPr id="5125" name="Picture 5" descr="Unilogoforp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79513" cy="13716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391400" y="0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NPL Meeting, March 2015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yE_drive_docs\4Fatima\SimResult\Fatima4Great8det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0" r="17864"/>
          <a:stretch/>
        </p:blipFill>
        <p:spPr bwMode="auto">
          <a:xfrm>
            <a:off x="12224" y="1052736"/>
            <a:ext cx="376428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MyE_drive_docs\4Fatima\SimResult\Fatima4Great8det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16" r="19999"/>
          <a:stretch/>
        </p:blipFill>
        <p:spPr bwMode="auto">
          <a:xfrm>
            <a:off x="263684" y="4093800"/>
            <a:ext cx="326136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MyE_drive_docs\4Fatima\SimResult\8tilt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732" y="3429000"/>
            <a:ext cx="4549756" cy="2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2078" y="3429000"/>
            <a:ext cx="2839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Count distribution in the 8 detectors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353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 from the back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9954" y="3717611"/>
            <a:ext cx="18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 from the top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024" y="44624"/>
            <a:ext cx="4476440" cy="304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295400" y="762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LaBr</a:t>
            </a:r>
            <a:r>
              <a:rPr kumimoji="0" lang="en-GB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b="1" dirty="0" smtClean="0"/>
              <a:t>Design 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181600"/>
            <a:ext cx="143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Marc </a:t>
            </a:r>
            <a:r>
              <a:rPr lang="en-GB" dirty="0" err="1" smtClean="0"/>
              <a:t>Labiche</a:t>
            </a:r>
            <a:endParaRPr lang="en-GB" dirty="0"/>
          </a:p>
        </p:txBody>
      </p:sp>
      <p:pic>
        <p:nvPicPr>
          <p:cNvPr id="16" name="Picture 4" descr="Unilogoforpp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274164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762000"/>
            <a:ext cx="3038475" cy="11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029200" y="914400"/>
            <a:ext cx="457200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228600"/>
            <a:ext cx="138711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smtClean="0"/>
              <a:t>138Gd isomer</a:t>
            </a:r>
          </a:p>
          <a:p>
            <a:r>
              <a:rPr lang="en-GB" sz="1200" dirty="0" smtClean="0"/>
              <a:t>Range 200-600 keV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8477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136" y="457200"/>
            <a:ext cx="477353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1037493"/>
            <a:ext cx="4572000" cy="57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600200" y="76200"/>
            <a:ext cx="723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dirty="0" smtClean="0">
                <a:solidFill>
                  <a:schemeClr val="tx1"/>
                </a:solidFill>
              </a:rPr>
              <a:t>8 detector </a:t>
            </a:r>
            <a:r>
              <a:rPr lang="en-GB" sz="4400" dirty="0" smtClean="0"/>
              <a:t>LaBr</a:t>
            </a:r>
            <a:r>
              <a:rPr lang="en-GB" sz="4400" baseline="-25000" dirty="0" smtClean="0"/>
              <a:t>3 </a:t>
            </a:r>
            <a:r>
              <a:rPr lang="en-GB" sz="4400" dirty="0" smtClean="0">
                <a:solidFill>
                  <a:schemeClr val="tx1"/>
                </a:solidFill>
              </a:rPr>
              <a:t>frame </a:t>
            </a:r>
            <a:r>
              <a:rPr lang="en-GB" sz="4400" dirty="0" smtClean="0"/>
              <a:t>design (D. </a:t>
            </a:r>
            <a:r>
              <a:rPr lang="en-GB" sz="4400" dirty="0" err="1" smtClean="0"/>
              <a:t>Seddon</a:t>
            </a:r>
            <a:r>
              <a:rPr lang="en-GB" sz="4400" dirty="0" smtClean="0"/>
              <a:t>)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Unilogoforp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74164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1066800"/>
            <a:ext cx="419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Bolts onto existing JYFL blue frame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114800"/>
            <a:ext cx="3554144" cy="2694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67000"/>
            <a:ext cx="637386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Possibilities after this 8 detector test experiment?</a:t>
            </a:r>
            <a:endParaRPr lang="en-GB" sz="24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pic>
        <p:nvPicPr>
          <p:cNvPr id="5" name="Picture 4" descr="Unilogofor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74164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25686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16" t="21539" b="11631"/>
          <a:stretch/>
        </p:blipFill>
        <p:spPr>
          <a:xfrm>
            <a:off x="5257800" y="685800"/>
            <a:ext cx="3886200" cy="3049693"/>
          </a:xfrm>
          <a:prstGeom prst="rect">
            <a:avLst/>
          </a:prstGeom>
        </p:spPr>
      </p:pic>
      <p:pic>
        <p:nvPicPr>
          <p:cNvPr id="5" name="Picture 4" descr="Unilogoforp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9349" cy="153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9137" y="4038600"/>
            <a:ext cx="20748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43800" y="60960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M. </a:t>
            </a:r>
            <a:r>
              <a:rPr lang="en-GB" sz="2000" dirty="0" err="1" smtClean="0"/>
              <a:t>Labiche</a:t>
            </a:r>
            <a:endParaRPr lang="en-GB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0868" y="2612571"/>
            <a:ext cx="587829" cy="1306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533400"/>
            <a:ext cx="346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Remove planar when not needed?</a:t>
            </a:r>
            <a:endParaRPr lang="en-GB" b="1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1371600"/>
            <a:ext cx="990600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4600" y="1143000"/>
            <a:ext cx="198669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138Gd isomer</a:t>
            </a:r>
          </a:p>
          <a:p>
            <a:r>
              <a:rPr lang="en-GB" dirty="0" smtClean="0"/>
              <a:t>Range 200-600 keV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83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0"/>
            <a:ext cx="61148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Cross sections accessible with a larger array?</a:t>
            </a:r>
            <a:endParaRPr lang="en-GB" dirty="0" smtClean="0"/>
          </a:p>
        </p:txBody>
      </p:sp>
      <p:pic>
        <p:nvPicPr>
          <p:cNvPr id="7" name="Picture 4" descr="Unilogofor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7909" cy="142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0717" y="1371600"/>
            <a:ext cx="871328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However</a:t>
            </a:r>
            <a:r>
              <a:rPr lang="en-GB" dirty="0" smtClean="0"/>
              <a:t>, in the mean time can make </a:t>
            </a:r>
            <a:r>
              <a:rPr lang="en-GB" dirty="0" smtClean="0"/>
              <a:t>order of magnitude estimate.</a:t>
            </a:r>
            <a:endParaRPr lang="en-GB" dirty="0" smtClean="0"/>
          </a:p>
          <a:p>
            <a:endParaRPr lang="en-GB" b="1" dirty="0" smtClean="0"/>
          </a:p>
          <a:p>
            <a:r>
              <a:rPr lang="en-GB" sz="2000" b="1" u="sng" dirty="0" smtClean="0"/>
              <a:t>Assume</a:t>
            </a:r>
            <a:r>
              <a:rPr lang="en-GB" sz="20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en-GB" sz="2000" dirty="0" smtClean="0"/>
              <a:t>Each </a:t>
            </a:r>
            <a:r>
              <a:rPr lang="en-GB" sz="2000" dirty="0" err="1" smtClean="0"/>
              <a:t>LaBr</a:t>
            </a:r>
            <a:r>
              <a:rPr lang="en-GB" sz="2000" dirty="0" smtClean="0"/>
              <a:t> detector has efficiency 0.5%</a:t>
            </a:r>
          </a:p>
          <a:p>
            <a:pPr marL="342900" indent="-342900">
              <a:buAutoNum type="arabicPeriod"/>
            </a:pPr>
            <a:r>
              <a:rPr lang="en-GB" sz="2000" dirty="0" smtClean="0"/>
              <a:t>DSSD efficiency for recoil detection ~ 80%</a:t>
            </a:r>
          </a:p>
          <a:p>
            <a:pPr marL="342900" indent="-342900">
              <a:buAutoNum type="arabicPeriod"/>
            </a:pPr>
            <a:r>
              <a:rPr lang="en-GB" sz="2000" dirty="0" smtClean="0"/>
              <a:t>If require 1000 counts in a peak to use centroid shift method, this means:</a:t>
            </a:r>
          </a:p>
          <a:p>
            <a:pPr marL="342900" indent="-342900"/>
            <a:r>
              <a:rPr lang="en-GB" sz="2000" dirty="0" smtClean="0"/>
              <a:t>	</a:t>
            </a:r>
            <a:r>
              <a:rPr lang="en-GB" sz="2000" b="1" dirty="0" smtClean="0"/>
              <a:t>g-g-g    analysis requires 1000/(0.8*0.005</a:t>
            </a:r>
            <a:r>
              <a:rPr lang="en-GB" sz="2000" b="1" baseline="30000" dirty="0" smtClean="0"/>
              <a:t>3</a:t>
            </a:r>
            <a:r>
              <a:rPr lang="en-GB" sz="2000" b="1" dirty="0" smtClean="0"/>
              <a:t>) ~ 10</a:t>
            </a:r>
            <a:r>
              <a:rPr lang="en-GB" sz="2000" b="1" baseline="30000" dirty="0" smtClean="0"/>
              <a:t>10  </a:t>
            </a:r>
            <a:r>
              <a:rPr lang="en-GB" sz="2000" b="1" dirty="0" smtClean="0"/>
              <a:t>recoils</a:t>
            </a:r>
          </a:p>
          <a:p>
            <a:pPr marL="342900" indent="-342900"/>
            <a:r>
              <a:rPr lang="en-GB" sz="2000" b="1" dirty="0" smtClean="0"/>
              <a:t>	  g-g      analysis requires 1000/(0.8*0.005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) ~ 50x10</a:t>
            </a:r>
            <a:r>
              <a:rPr lang="en-GB" sz="2000" b="1" baseline="30000" dirty="0" smtClean="0"/>
              <a:t>6  </a:t>
            </a:r>
            <a:r>
              <a:rPr lang="en-GB" sz="2000" b="1" dirty="0" smtClean="0"/>
              <a:t>recoils</a:t>
            </a:r>
          </a:p>
          <a:p>
            <a:pPr marL="342900" indent="-342900"/>
            <a:endParaRPr lang="en-GB" sz="2000" dirty="0" smtClean="0"/>
          </a:p>
          <a:p>
            <a:pPr marL="342900" indent="-342900"/>
            <a:r>
              <a:rPr lang="en-GB" sz="2000" dirty="0" smtClean="0"/>
              <a:t>Using R = N </a:t>
            </a:r>
            <a:r>
              <a:rPr lang="el-GR" sz="2000" dirty="0" smtClean="0"/>
              <a:t>φ</a:t>
            </a:r>
            <a:r>
              <a:rPr lang="en-GB" sz="2000" dirty="0" smtClean="0"/>
              <a:t> </a:t>
            </a:r>
            <a:r>
              <a:rPr lang="el-GR" sz="2000" dirty="0" smtClean="0"/>
              <a:t>σ</a:t>
            </a:r>
            <a:r>
              <a:rPr lang="en-GB" sz="2000" dirty="0" smtClean="0"/>
              <a:t>  and RITU transport efficiency of 30% for typical reaction</a:t>
            </a:r>
          </a:p>
          <a:p>
            <a:pPr marL="342900" indent="-342900"/>
            <a:r>
              <a:rPr lang="en-GB" sz="2000" dirty="0" smtClean="0"/>
              <a:t>		(5pnA beam on 1mg/cm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 target for 7 days), </a:t>
            </a:r>
          </a:p>
          <a:p>
            <a:pPr marL="342900" indent="-342900"/>
            <a:endParaRPr lang="en-GB" sz="2000" b="1" dirty="0" smtClean="0"/>
          </a:p>
          <a:p>
            <a:pPr marL="342900" indent="-342900"/>
            <a:r>
              <a:rPr lang="en-GB" sz="2000" b="1" dirty="0" smtClean="0"/>
              <a:t>Gives   cross section estimated limits for </a:t>
            </a:r>
          </a:p>
          <a:p>
            <a:pPr marL="342900" indent="-342900"/>
            <a:r>
              <a:rPr lang="en-GB" sz="2000" b="1" dirty="0" smtClean="0"/>
              <a:t>	</a:t>
            </a:r>
            <a:r>
              <a:rPr lang="en-GB" sz="2000" b="1" dirty="0" err="1" smtClean="0"/>
              <a:t>LaBr-LaBr-LaBr</a:t>
            </a:r>
            <a:r>
              <a:rPr lang="en-GB" sz="2000" b="1" dirty="0" smtClean="0"/>
              <a:t> coincidences is  ~ 500 </a:t>
            </a:r>
            <a:r>
              <a:rPr lang="en-GB" sz="2000" b="1" dirty="0" err="1" smtClean="0"/>
              <a:t>mb</a:t>
            </a:r>
            <a:r>
              <a:rPr lang="en-GB" sz="2000" b="1" dirty="0" smtClean="0"/>
              <a:t> </a:t>
            </a:r>
          </a:p>
          <a:p>
            <a:pPr marL="342900" indent="-342900"/>
            <a:r>
              <a:rPr lang="en-GB" sz="2000" b="1" dirty="0" smtClean="0"/>
              <a:t>	</a:t>
            </a:r>
            <a:r>
              <a:rPr lang="en-GB" sz="2000" b="1" dirty="0" err="1" smtClean="0"/>
              <a:t>LaBr</a:t>
            </a:r>
            <a:r>
              <a:rPr lang="en-GB" sz="2000" b="1" dirty="0" smtClean="0"/>
              <a:t>-</a:t>
            </a:r>
            <a:r>
              <a:rPr lang="en-GB" sz="2000" b="1" dirty="0" err="1" smtClean="0"/>
              <a:t>LaBr</a:t>
            </a:r>
            <a:r>
              <a:rPr lang="en-GB" sz="2000" b="1" dirty="0" smtClean="0"/>
              <a:t>-Clover  coincidences is     ~50 </a:t>
            </a:r>
            <a:r>
              <a:rPr lang="en-GB" sz="2000" b="1" dirty="0" err="1" smtClean="0"/>
              <a:t>mb</a:t>
            </a:r>
            <a:r>
              <a:rPr lang="en-GB" sz="2000" b="1" dirty="0" smtClean="0"/>
              <a:t>   (using clover efficiency=5%)</a:t>
            </a:r>
          </a:p>
          <a:p>
            <a:pPr marL="342900" indent="-342900"/>
            <a:r>
              <a:rPr lang="en-GB" sz="2000" b="1" dirty="0" smtClean="0"/>
              <a:t>	     </a:t>
            </a:r>
            <a:r>
              <a:rPr lang="en-GB" sz="2000" b="1" dirty="0" err="1" smtClean="0"/>
              <a:t>LaBr-LaBr</a:t>
            </a:r>
            <a:r>
              <a:rPr lang="en-GB" sz="2000" b="1" dirty="0" smtClean="0"/>
              <a:t> coincidences is  ~ 3 </a:t>
            </a:r>
            <a:r>
              <a:rPr lang="en-GB" sz="2000" b="1" dirty="0" err="1" smtClean="0"/>
              <a:t>mb</a:t>
            </a:r>
            <a:r>
              <a:rPr lang="en-GB" sz="2000" b="1" dirty="0" smtClean="0"/>
              <a:t>.</a:t>
            </a:r>
            <a:endParaRPr lang="en-GB" sz="2000" b="1" dirty="0" smtClean="0"/>
          </a:p>
          <a:p>
            <a:pPr marL="342900" indent="-342900"/>
            <a:endParaRPr lang="en-GB" sz="2000" b="1" dirty="0" smtClean="0"/>
          </a:p>
          <a:p>
            <a:pPr marL="342900" indent="-342900"/>
            <a:r>
              <a:rPr lang="en-GB" sz="2000" b="1" dirty="0" smtClean="0">
                <a:solidFill>
                  <a:srgbClr val="FF0000"/>
                </a:solidFill>
              </a:rPr>
              <a:t>Need to start to think about physics </a:t>
            </a:r>
            <a:r>
              <a:rPr lang="en-GB" sz="2000" b="1" i="1" dirty="0" smtClean="0">
                <a:solidFill>
                  <a:srgbClr val="FF0000"/>
                </a:solidFill>
              </a:rPr>
              <a:t>ideas to    </a:t>
            </a:r>
            <a:r>
              <a:rPr lang="en-GB" sz="2000" b="1" i="1" dirty="0" smtClean="0">
                <a:solidFill>
                  <a:srgbClr val="FF0000"/>
                </a:solidFill>
                <a:hlinkClick r:id="rId3"/>
              </a:rPr>
              <a:t>Dave.cullen@manchester.ac.uk</a:t>
            </a:r>
            <a:endParaRPr lang="en-GB" sz="2000" b="1" dirty="0" smtClean="0"/>
          </a:p>
          <a:p>
            <a:pPr marL="342900" indent="-342900"/>
            <a:endParaRPr lang="en-GB" dirty="0" smtClean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467600" y="0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1295400" y="685800"/>
            <a:ext cx="647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This can only really be  fully known once the results of the test experiment are Validated against the test experiment simulation.</a:t>
            </a:r>
            <a:endParaRPr lang="en-GB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SCF2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393950" y="76200"/>
            <a:ext cx="4311650" cy="6921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3200" b="1" smtClean="0"/>
              <a:t>Thanks to…</a:t>
            </a:r>
          </a:p>
        </p:txBody>
      </p:sp>
      <p:pic>
        <p:nvPicPr>
          <p:cNvPr id="20484" name="Picture 4" descr="Unilogofor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09600" y="990600"/>
            <a:ext cx="8382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 defTabSz="407988" hangingPunct="0">
              <a:lnSpc>
                <a:spcPct val="12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b="1" dirty="0" smtClean="0">
                <a:latin typeface="Tarablus" charset="0"/>
              </a:rPr>
              <a:t>M. </a:t>
            </a:r>
            <a:r>
              <a:rPr lang="en-GB" b="1" dirty="0" err="1" smtClean="0">
                <a:latin typeface="Tarablus" charset="0"/>
              </a:rPr>
              <a:t>Labiche</a:t>
            </a:r>
            <a:r>
              <a:rPr lang="en-GB" b="1" dirty="0" smtClean="0">
                <a:latin typeface="Tarablus" charset="0"/>
              </a:rPr>
              <a:t>, D. </a:t>
            </a:r>
            <a:r>
              <a:rPr lang="en-GB" b="1" dirty="0" err="1" smtClean="0">
                <a:latin typeface="Tarablus" charset="0"/>
              </a:rPr>
              <a:t>Seddon</a:t>
            </a:r>
            <a:r>
              <a:rPr lang="en-GB" b="1" dirty="0" smtClean="0">
                <a:latin typeface="Tarablus" charset="0"/>
              </a:rPr>
              <a:t>, </a:t>
            </a:r>
            <a:r>
              <a:rPr lang="en-GB" b="1" dirty="0" err="1" smtClean="0">
                <a:latin typeface="Tarablus" charset="0"/>
              </a:rPr>
              <a:t>D.M.Cullen</a:t>
            </a:r>
            <a:r>
              <a:rPr lang="en-GB" b="1" dirty="0" smtClean="0">
                <a:latin typeface="Tarablus" charset="0"/>
              </a:rPr>
              <a:t>, </a:t>
            </a:r>
            <a:r>
              <a:rPr lang="en-GB" b="1" dirty="0" err="1" smtClean="0">
                <a:latin typeface="Tarablus" charset="0"/>
              </a:rPr>
              <a:t>A.Smith</a:t>
            </a:r>
            <a:r>
              <a:rPr lang="en-GB" b="1" dirty="0" smtClean="0">
                <a:latin typeface="Tarablus" charset="0"/>
              </a:rPr>
              <a:t>, M. Taylor,</a:t>
            </a:r>
            <a:r>
              <a:rPr lang="en-GB" b="1" u="sng" dirty="0" smtClean="0">
                <a:latin typeface="Tarablus" charset="0"/>
              </a:rPr>
              <a:t> </a:t>
            </a:r>
            <a:r>
              <a:rPr lang="en-GB" b="1" dirty="0" err="1" smtClean="0">
                <a:latin typeface="Tarablus" charset="0"/>
              </a:rPr>
              <a:t>C.Scholey</a:t>
            </a:r>
            <a:r>
              <a:rPr lang="en-GB" b="1" dirty="0" smtClean="0">
                <a:latin typeface="Tarablus" charset="0"/>
              </a:rPr>
              <a:t>, </a:t>
            </a:r>
            <a:r>
              <a:rPr lang="en-GB" b="1" dirty="0" err="1" smtClean="0">
                <a:latin typeface="Tarablus" charset="0"/>
              </a:rPr>
              <a:t>P.Greenlees</a:t>
            </a:r>
            <a:r>
              <a:rPr lang="en-GB" b="1" dirty="0" smtClean="0">
                <a:latin typeface="Tarablus" charset="0"/>
              </a:rPr>
              <a:t>, </a:t>
            </a:r>
            <a:r>
              <a:rPr lang="en-GB" b="1" dirty="0" err="1" smtClean="0">
                <a:latin typeface="Tarablus" charset="0"/>
              </a:rPr>
              <a:t>P.Rahkila</a:t>
            </a:r>
            <a:r>
              <a:rPr lang="en-GB" b="1" dirty="0" smtClean="0">
                <a:latin typeface="Tarablus" charset="0"/>
              </a:rPr>
              <a:t>, </a:t>
            </a:r>
            <a:r>
              <a:rPr lang="en-GB" b="1" dirty="0" err="1" smtClean="0">
                <a:latin typeface="Tarablus" charset="0"/>
              </a:rPr>
              <a:t>R.Julin</a:t>
            </a:r>
            <a:r>
              <a:rPr lang="en-GB" b="1" dirty="0" smtClean="0">
                <a:latin typeface="Tarablus" charset="0"/>
              </a:rPr>
              <a:t>, </a:t>
            </a:r>
            <a:endParaRPr lang="en-GB" b="1" dirty="0" smtClean="0">
              <a:latin typeface="Tarablus" charset="0"/>
            </a:endParaRPr>
          </a:p>
          <a:p>
            <a:pPr marL="342900" indent="-342900" algn="ctr" defTabSz="407988" hangingPunct="0">
              <a:lnSpc>
                <a:spcPct val="129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b="1" dirty="0" smtClean="0">
                <a:latin typeface="Tarablus" charset="0"/>
              </a:rPr>
              <a:t>and the </a:t>
            </a:r>
          </a:p>
          <a:p>
            <a:pPr marL="342900" indent="-342900" algn="ctr" defTabSz="407988" hangingPunct="0">
              <a:lnSpc>
                <a:spcPct val="129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b="1" dirty="0" smtClean="0">
                <a:latin typeface="Tarablus" charset="0"/>
              </a:rPr>
              <a:t>UK-NUSTAR Collaboration (A.M. Bruce, Z. </a:t>
            </a:r>
            <a:r>
              <a:rPr lang="en-GB" b="1" dirty="0" err="1" smtClean="0">
                <a:latin typeface="Tarablus" charset="0"/>
              </a:rPr>
              <a:t>Podolyak</a:t>
            </a:r>
            <a:r>
              <a:rPr lang="en-GB" b="1" dirty="0" smtClean="0">
                <a:latin typeface="Tarablus" charset="0"/>
              </a:rPr>
              <a:t>, P. Regan,...)</a:t>
            </a:r>
          </a:p>
          <a:p>
            <a:pPr algn="ctr" defTabSz="407988" hangingPunct="0">
              <a:lnSpc>
                <a:spcPct val="12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endParaRPr lang="en-GB" sz="1500" dirty="0">
              <a:latin typeface="Tarablus" charset="0"/>
            </a:endParaRPr>
          </a:p>
        </p:txBody>
      </p:sp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337300"/>
            <a:ext cx="2030413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716588"/>
            <a:ext cx="1687513" cy="108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737225"/>
            <a:ext cx="20748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4390" y="5681663"/>
            <a:ext cx="1227138" cy="112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8640" y="4856258"/>
            <a:ext cx="830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Physics </a:t>
            </a:r>
            <a:r>
              <a:rPr lang="en-GB" sz="2400" b="1" i="1" dirty="0" smtClean="0">
                <a:solidFill>
                  <a:schemeClr val="bg1"/>
                </a:solidFill>
              </a:rPr>
              <a:t>ideas to    </a:t>
            </a:r>
            <a:r>
              <a:rPr lang="en-GB" sz="2400" b="1" i="1" dirty="0" smtClean="0">
                <a:solidFill>
                  <a:schemeClr val="bg1"/>
                </a:solidFill>
                <a:hlinkClick r:id="rId8"/>
              </a:rPr>
              <a:t>Dave.cullen@manchester.ac.uk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endParaRPr lang="en-GB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90" y="182143"/>
            <a:ext cx="6480175" cy="649288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Comic Sans MS" pitchFamily="66" charset="0"/>
              </a:rPr>
              <a:t>UK Fast-Timing </a:t>
            </a:r>
            <a:r>
              <a:rPr lang="en-GB" sz="3600" u="sng" dirty="0" smtClean="0">
                <a:latin typeface="Comic Sans MS" pitchFamily="66" charset="0"/>
              </a:rPr>
              <a:t>Array</a:t>
            </a:r>
            <a:endParaRPr lang="en-GB" sz="3600" u="sng" dirty="0"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069" y="1376598"/>
            <a:ext cx="8569325" cy="511175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>
                <a:latin typeface="Comic Sans MS" pitchFamily="66" charset="0"/>
              </a:rPr>
              <a:t>Part of STFC funded </a:t>
            </a:r>
            <a:r>
              <a:rPr lang="en-GB" sz="2000" dirty="0" err="1" smtClean="0">
                <a:latin typeface="Comic Sans MS" pitchFamily="66" charset="0"/>
              </a:rPr>
              <a:t>NuSTAR</a:t>
            </a:r>
            <a:r>
              <a:rPr lang="en-GB" sz="2000" dirty="0" smtClean="0">
                <a:latin typeface="Comic Sans MS" pitchFamily="66" charset="0"/>
              </a:rPr>
              <a:t> Project to build and commission ‘stand alone’ fast-timing gamma-ray array for use with AIDA at focal plane of (S)FRS at GSI/FAIR (part of DESPEC collaboration).</a:t>
            </a:r>
          </a:p>
          <a:p>
            <a:pPr>
              <a:lnSpc>
                <a:spcPct val="80000"/>
              </a:lnSpc>
            </a:pPr>
            <a:endParaRPr lang="en-GB" sz="20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People: 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U. Brighton (Alison Bruce, Oliver Roberts [PDRA])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Comic Sans MS" pitchFamily="66" charset="0"/>
              </a:rPr>
              <a:t>U. Surrey </a:t>
            </a:r>
            <a:r>
              <a:rPr lang="en-GB" sz="2000" dirty="0">
                <a:latin typeface="Comic Sans MS" pitchFamily="66" charset="0"/>
              </a:rPr>
              <a:t>(Paddy Regan, </a:t>
            </a:r>
            <a:r>
              <a:rPr lang="en-GB" sz="2000" dirty="0" err="1">
                <a:latin typeface="Comic Sans MS" pitchFamily="66" charset="0"/>
              </a:rPr>
              <a:t>Zsolt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Podolyak</a:t>
            </a:r>
            <a:r>
              <a:rPr lang="en-GB" sz="2000" dirty="0">
                <a:latin typeface="Comic Sans MS" pitchFamily="66" charset="0"/>
              </a:rPr>
              <a:t>, Christopher </a:t>
            </a:r>
            <a:r>
              <a:rPr lang="en-GB" sz="2000" dirty="0" err="1">
                <a:latin typeface="Comic Sans MS" pitchFamily="66" charset="0"/>
              </a:rPr>
              <a:t>Townsley</a:t>
            </a:r>
            <a:r>
              <a:rPr lang="en-GB" sz="2000" dirty="0">
                <a:latin typeface="Comic Sans MS" pitchFamily="66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Comic Sans MS" pitchFamily="66" charset="0"/>
              </a:rPr>
              <a:t>U</a:t>
            </a:r>
            <a:r>
              <a:rPr lang="en-GB" sz="2000" dirty="0">
                <a:latin typeface="Comic Sans MS" pitchFamily="66" charset="0"/>
              </a:rPr>
              <a:t>. West of Scotland (John Smith, Kieran </a:t>
            </a:r>
            <a:r>
              <a:rPr lang="en-GB" sz="2000" dirty="0" err="1">
                <a:latin typeface="Comic Sans MS" pitchFamily="66" charset="0"/>
              </a:rPr>
              <a:t>Mullholland</a:t>
            </a:r>
            <a:r>
              <a:rPr lang="en-GB" sz="2000" dirty="0">
                <a:latin typeface="Comic Sans MS" pitchFamily="66" charset="0"/>
              </a:rPr>
              <a:t> [PhD]) 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STFC </a:t>
            </a:r>
            <a:r>
              <a:rPr lang="en-GB" sz="2000" dirty="0" err="1" smtClean="0">
                <a:latin typeface="Comic Sans MS" pitchFamily="66" charset="0"/>
              </a:rPr>
              <a:t>Daresbury</a:t>
            </a:r>
            <a:r>
              <a:rPr lang="en-GB" sz="2000" dirty="0" smtClean="0">
                <a:latin typeface="Comic Sans MS" pitchFamily="66" charset="0"/>
              </a:rPr>
              <a:t> Laboratory </a:t>
            </a:r>
            <a:r>
              <a:rPr lang="en-GB" sz="2000" dirty="0">
                <a:latin typeface="Comic Sans MS" pitchFamily="66" charset="0"/>
              </a:rPr>
              <a:t>(Ian Lazarus-DAQ)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U. Manchester (David Cullen, Andy Smith - design of </a:t>
            </a:r>
            <a:r>
              <a:rPr lang="en-GB" sz="2000" dirty="0" smtClean="0">
                <a:latin typeface="Comic Sans MS" pitchFamily="66" charset="0"/>
              </a:rPr>
              <a:t>frame). </a:t>
            </a:r>
            <a:endParaRPr lang="en-GB" sz="20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dirty="0"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Currently have purchased:</a:t>
            </a:r>
          </a:p>
          <a:p>
            <a:pPr lvl="1">
              <a:buFontTx/>
              <a:buChar char="•"/>
            </a:pPr>
            <a:r>
              <a:rPr lang="en-GB" sz="2000" dirty="0" smtClean="0">
                <a:latin typeface="Comic Sans MS" pitchFamily="66" charset="0"/>
              </a:rPr>
              <a:t> 31 LaBr</a:t>
            </a:r>
            <a:r>
              <a:rPr lang="en-GB" sz="2000" baseline="-25000" dirty="0" smtClean="0">
                <a:latin typeface="Comic Sans MS" pitchFamily="66" charset="0"/>
              </a:rPr>
              <a:t>3</a:t>
            </a:r>
            <a:r>
              <a:rPr lang="en-GB" sz="2000" dirty="0" smtClean="0">
                <a:latin typeface="Comic Sans MS" pitchFamily="66" charset="0"/>
              </a:rPr>
              <a:t> detectors (2” x 1.5” cylinders)</a:t>
            </a:r>
          </a:p>
          <a:p>
            <a:pPr lvl="1">
              <a:buFontTx/>
              <a:buChar char="•"/>
            </a:pPr>
            <a:r>
              <a:rPr lang="en-GB" sz="2000" dirty="0" smtClean="0">
                <a:latin typeface="Comic Sans MS" pitchFamily="66" charset="0"/>
              </a:rPr>
              <a:t>  Cost £186,852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48" descr="Unilogofor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9272" cy="1290861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91400" y="0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NPL Meeting, March 2015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SCF2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788" y="0"/>
            <a:ext cx="1128212" cy="727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629587"/>
            <a:ext cx="8839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3200" dirty="0" smtClean="0">
                <a:solidFill>
                  <a:schemeClr val="bg1"/>
                </a:solidFill>
              </a:rPr>
              <a:t>A Fast-Timing Array at focal plane of RITU / MARA spectrometers at University of Jyväskylä.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Lifetimes of nuclear states populated in </a:t>
            </a:r>
            <a:r>
              <a:rPr lang="en-GB" sz="2400" b="1" i="1" dirty="0" smtClean="0">
                <a:solidFill>
                  <a:schemeClr val="bg1"/>
                </a:solidFill>
              </a:rPr>
              <a:t>delayed</a:t>
            </a:r>
            <a:r>
              <a:rPr lang="en-GB" sz="2400" dirty="0" smtClean="0">
                <a:solidFill>
                  <a:schemeClr val="bg1"/>
                </a:solidFill>
              </a:rPr>
              <a:t> spectroscopy 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e.g. Recoil-, proton-, isomer-, beta-, electron-tagged spectra)</a:t>
            </a:r>
          </a:p>
        </p:txBody>
      </p:sp>
      <p:pic>
        <p:nvPicPr>
          <p:cNvPr id="7" name="Picture 48" descr="Unilogoforp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3948" cy="1866516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NPL Meeting, March 2015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 descr="DSCF2172.JPG"/>
          <p:cNvPicPr>
            <a:picLocks noChangeAspect="1"/>
          </p:cNvPicPr>
          <p:nvPr/>
        </p:nvPicPr>
        <p:blipFill>
          <a:blip r:embed="rId2" cstate="print">
            <a:lum bright="61000"/>
          </a:blip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78" name="Picture 2" descr="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824163"/>
            <a:ext cx="4537075" cy="334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1854" y="1306647"/>
            <a:ext cx="2406650" cy="2022475"/>
            <a:chOff x="104" y="2441"/>
            <a:chExt cx="1516" cy="127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6" y="2655"/>
              <a:ext cx="457" cy="102"/>
              <a:chOff x="4695" y="430"/>
              <a:chExt cx="457" cy="102"/>
            </a:xfrm>
          </p:grpSpPr>
          <p:sp>
            <p:nvSpPr>
              <p:cNvPr id="50181" name="Line 5"/>
              <p:cNvSpPr>
                <a:spLocks noChangeShapeType="1"/>
              </p:cNvSpPr>
              <p:nvPr/>
            </p:nvSpPr>
            <p:spPr bwMode="auto">
              <a:xfrm>
                <a:off x="4695" y="430"/>
                <a:ext cx="457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82" name="Line 6"/>
              <p:cNvSpPr>
                <a:spLocks noChangeShapeType="1"/>
              </p:cNvSpPr>
              <p:nvPr/>
            </p:nvSpPr>
            <p:spPr bwMode="auto">
              <a:xfrm>
                <a:off x="4920" y="430"/>
                <a:ext cx="0" cy="10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88" y="2763"/>
              <a:ext cx="457" cy="103"/>
              <a:chOff x="4697" y="538"/>
              <a:chExt cx="457" cy="103"/>
            </a:xfrm>
          </p:grpSpPr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>
                <a:off x="4697" y="538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>
                <a:off x="4919" y="539"/>
                <a:ext cx="0" cy="1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3" y="2869"/>
              <a:ext cx="457" cy="123"/>
              <a:chOff x="4702" y="644"/>
              <a:chExt cx="457" cy="123"/>
            </a:xfrm>
          </p:grpSpPr>
          <p:sp>
            <p:nvSpPr>
              <p:cNvPr id="50187" name="Line 11"/>
              <p:cNvSpPr>
                <a:spLocks noChangeShapeType="1"/>
              </p:cNvSpPr>
              <p:nvPr/>
            </p:nvSpPr>
            <p:spPr bwMode="auto">
              <a:xfrm>
                <a:off x="4702" y="644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4918" y="648"/>
                <a:ext cx="0" cy="1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2" y="2994"/>
              <a:ext cx="457" cy="157"/>
              <a:chOff x="4701" y="769"/>
              <a:chExt cx="457" cy="157"/>
            </a:xfrm>
          </p:grpSpPr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>
                <a:off x="4701" y="769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auto">
              <a:xfrm>
                <a:off x="4919" y="773"/>
                <a:ext cx="0" cy="1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93" y="3155"/>
              <a:ext cx="457" cy="258"/>
              <a:chOff x="4702" y="930"/>
              <a:chExt cx="457" cy="258"/>
            </a:xfrm>
          </p:grpSpPr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>
                <a:off x="4702" y="930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>
                <a:off x="4919" y="932"/>
                <a:ext cx="2" cy="25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6" y="3410"/>
              <a:ext cx="457" cy="284"/>
              <a:chOff x="1061" y="3410"/>
              <a:chExt cx="457" cy="284"/>
            </a:xfrm>
          </p:grpSpPr>
          <p:sp>
            <p:nvSpPr>
              <p:cNvPr id="50196" name="Line 20"/>
              <p:cNvSpPr>
                <a:spLocks noChangeShapeType="1"/>
              </p:cNvSpPr>
              <p:nvPr/>
            </p:nvSpPr>
            <p:spPr bwMode="auto">
              <a:xfrm>
                <a:off x="1061" y="3412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>
                <a:off x="1271" y="3410"/>
                <a:ext cx="0" cy="284"/>
              </a:xfrm>
              <a:prstGeom prst="line">
                <a:avLst/>
              </a:prstGeom>
              <a:noFill/>
              <a:ln w="889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299" y="3701"/>
              <a:ext cx="45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787" y="2645"/>
              <a:ext cx="833" cy="1070"/>
              <a:chOff x="787" y="2645"/>
              <a:chExt cx="833" cy="1070"/>
            </a:xfrm>
          </p:grpSpPr>
          <p:sp>
            <p:nvSpPr>
              <p:cNvPr id="50200" name="AutoShape 24"/>
              <p:cNvSpPr>
                <a:spLocks/>
              </p:cNvSpPr>
              <p:nvPr/>
            </p:nvSpPr>
            <p:spPr bwMode="auto">
              <a:xfrm>
                <a:off x="787" y="2645"/>
                <a:ext cx="185" cy="1070"/>
              </a:xfrm>
              <a:prstGeom prst="rightBrace">
                <a:avLst>
                  <a:gd name="adj1" fmla="val 23242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201" name="Text Box 25"/>
              <p:cNvSpPr txBox="1">
                <a:spLocks noChangeArrowheads="1"/>
              </p:cNvSpPr>
              <p:nvPr/>
            </p:nvSpPr>
            <p:spPr bwMode="auto">
              <a:xfrm>
                <a:off x="954" y="3003"/>
                <a:ext cx="66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Delayed Gammas</a:t>
                </a:r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104" y="2441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008000"/>
                  </a:solidFill>
                </a:rPr>
                <a:t>Isomeric state</a:t>
              </a:r>
              <a:endParaRPr lang="en-US" sz="14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-36513" y="2636838"/>
            <a:ext cx="2370138" cy="1619250"/>
            <a:chOff x="3931" y="420"/>
            <a:chExt cx="1493" cy="1020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>
              <a:off x="4687" y="1187"/>
              <a:ext cx="457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4677" y="430"/>
              <a:ext cx="457" cy="102"/>
              <a:chOff x="4695" y="430"/>
              <a:chExt cx="457" cy="102"/>
            </a:xfrm>
          </p:grpSpPr>
          <p:sp>
            <p:nvSpPr>
              <p:cNvPr id="50206" name="Line 30"/>
              <p:cNvSpPr>
                <a:spLocks noChangeShapeType="1"/>
              </p:cNvSpPr>
              <p:nvPr/>
            </p:nvSpPr>
            <p:spPr bwMode="auto">
              <a:xfrm>
                <a:off x="4695" y="430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07" name="Line 31"/>
              <p:cNvSpPr>
                <a:spLocks noChangeShapeType="1"/>
              </p:cNvSpPr>
              <p:nvPr/>
            </p:nvSpPr>
            <p:spPr bwMode="auto">
              <a:xfrm>
                <a:off x="4920" y="430"/>
                <a:ext cx="0" cy="102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4679" y="538"/>
              <a:ext cx="457" cy="103"/>
              <a:chOff x="4697" y="538"/>
              <a:chExt cx="457" cy="103"/>
            </a:xfrm>
          </p:grpSpPr>
          <p:sp>
            <p:nvSpPr>
              <p:cNvPr id="50209" name="Line 33"/>
              <p:cNvSpPr>
                <a:spLocks noChangeShapeType="1"/>
              </p:cNvSpPr>
              <p:nvPr/>
            </p:nvSpPr>
            <p:spPr bwMode="auto">
              <a:xfrm>
                <a:off x="4697" y="538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/>
            </p:nvSpPr>
            <p:spPr bwMode="auto">
              <a:xfrm>
                <a:off x="4919" y="539"/>
                <a:ext cx="0" cy="10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4684" y="644"/>
              <a:ext cx="457" cy="123"/>
              <a:chOff x="4702" y="644"/>
              <a:chExt cx="457" cy="123"/>
            </a:xfrm>
          </p:grpSpPr>
          <p:sp>
            <p:nvSpPr>
              <p:cNvPr id="50212" name="Line 36"/>
              <p:cNvSpPr>
                <a:spLocks noChangeShapeType="1"/>
              </p:cNvSpPr>
              <p:nvPr/>
            </p:nvSpPr>
            <p:spPr bwMode="auto">
              <a:xfrm>
                <a:off x="4702" y="644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13" name="Line 37"/>
              <p:cNvSpPr>
                <a:spLocks noChangeShapeType="1"/>
              </p:cNvSpPr>
              <p:nvPr/>
            </p:nvSpPr>
            <p:spPr bwMode="auto">
              <a:xfrm>
                <a:off x="4918" y="648"/>
                <a:ext cx="0" cy="119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4683" y="769"/>
              <a:ext cx="457" cy="157"/>
              <a:chOff x="4701" y="769"/>
              <a:chExt cx="457" cy="157"/>
            </a:xfrm>
          </p:grpSpPr>
          <p:sp>
            <p:nvSpPr>
              <p:cNvPr id="50215" name="Line 39"/>
              <p:cNvSpPr>
                <a:spLocks noChangeShapeType="1"/>
              </p:cNvSpPr>
              <p:nvPr/>
            </p:nvSpPr>
            <p:spPr bwMode="auto">
              <a:xfrm>
                <a:off x="4701" y="769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919" y="773"/>
                <a:ext cx="0" cy="153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4684" y="930"/>
              <a:ext cx="457" cy="258"/>
              <a:chOff x="4702" y="930"/>
              <a:chExt cx="457" cy="258"/>
            </a:xfrm>
          </p:grpSpPr>
          <p:sp>
            <p:nvSpPr>
              <p:cNvPr id="50218" name="Line 42"/>
              <p:cNvSpPr>
                <a:spLocks noChangeShapeType="1"/>
              </p:cNvSpPr>
              <p:nvPr/>
            </p:nvSpPr>
            <p:spPr bwMode="auto">
              <a:xfrm>
                <a:off x="4702" y="930"/>
                <a:ext cx="457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19" name="Line 43"/>
              <p:cNvSpPr>
                <a:spLocks noChangeShapeType="1"/>
              </p:cNvSpPr>
              <p:nvPr/>
            </p:nvSpPr>
            <p:spPr bwMode="auto">
              <a:xfrm>
                <a:off x="4919" y="932"/>
                <a:ext cx="2" cy="256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3931" y="420"/>
              <a:ext cx="714" cy="771"/>
              <a:chOff x="3931" y="420"/>
              <a:chExt cx="714" cy="771"/>
            </a:xfrm>
          </p:grpSpPr>
          <p:sp>
            <p:nvSpPr>
              <p:cNvPr id="50221" name="AutoShape 45"/>
              <p:cNvSpPr>
                <a:spLocks/>
              </p:cNvSpPr>
              <p:nvPr/>
            </p:nvSpPr>
            <p:spPr bwMode="auto">
              <a:xfrm>
                <a:off x="4540" y="420"/>
                <a:ext cx="101" cy="771"/>
              </a:xfrm>
              <a:prstGeom prst="leftBrace">
                <a:avLst>
                  <a:gd name="adj1" fmla="val 24739"/>
                  <a:gd name="adj2" fmla="val 50000"/>
                </a:avLst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222" name="Text Box 46"/>
              <p:cNvSpPr txBox="1">
                <a:spLocks noChangeArrowheads="1"/>
              </p:cNvSpPr>
              <p:nvPr/>
            </p:nvSpPr>
            <p:spPr bwMode="auto">
              <a:xfrm>
                <a:off x="3931" y="612"/>
                <a:ext cx="71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66FF"/>
                    </a:solidFill>
                  </a:rPr>
                  <a:t>PROMPT gammas</a:t>
                </a:r>
                <a:endParaRPr lang="en-GB" sz="1400" b="1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50223" name="Text Box 47"/>
            <p:cNvSpPr txBox="1">
              <a:spLocks noChangeArrowheads="1"/>
            </p:cNvSpPr>
            <p:nvPr/>
          </p:nvSpPr>
          <p:spPr bwMode="auto">
            <a:xfrm>
              <a:off x="4512" y="1248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008000"/>
                  </a:solidFill>
                </a:rPr>
                <a:t>Isomeric state</a:t>
              </a:r>
              <a:endParaRPr lang="en-US" sz="1400" b="1">
                <a:solidFill>
                  <a:srgbClr val="008000"/>
                </a:solidFill>
              </a:endParaRPr>
            </a:p>
          </p:txBody>
        </p:sp>
      </p:grpSp>
      <p:pic>
        <p:nvPicPr>
          <p:cNvPr id="50224" name="Picture 48" descr="Unilogoforp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8263" cy="1557338"/>
          </a:xfrm>
          <a:prstGeom prst="rect">
            <a:avLst/>
          </a:prstGeom>
          <a:noFill/>
        </p:spPr>
      </p:pic>
      <p:pic>
        <p:nvPicPr>
          <p:cNvPr id="50226" name="Picture 50" descr="Pictur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652963"/>
            <a:ext cx="1905000" cy="186213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0227" name="Rectangle 51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6072187" cy="58737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i="1" dirty="0" smtClean="0"/>
              <a:t>Fast Timing Methods at Jyväskylä</a:t>
            </a:r>
            <a:endParaRPr lang="en-GB" sz="3600" i="1" dirty="0"/>
          </a:p>
        </p:txBody>
      </p:sp>
      <p:sp>
        <p:nvSpPr>
          <p:cNvPr id="50228" name="Text Box 52"/>
          <p:cNvSpPr txBox="1">
            <a:spLocks noChangeArrowheads="1"/>
          </p:cNvSpPr>
          <p:nvPr/>
        </p:nvSpPr>
        <p:spPr bwMode="auto">
          <a:xfrm>
            <a:off x="2195513" y="6211888"/>
            <a:ext cx="477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</a:rPr>
              <a:t>Trigger-less Data Acquisition System</a:t>
            </a:r>
          </a:p>
        </p:txBody>
      </p:sp>
      <p:sp>
        <p:nvSpPr>
          <p:cNvPr id="50229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1762125" y="962737"/>
            <a:ext cx="5473700" cy="6477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/>
              <a:t>JUROGAM, RITU, GREAT and the TDR.</a:t>
            </a:r>
          </a:p>
        </p:txBody>
      </p:sp>
      <p:pic>
        <p:nvPicPr>
          <p:cNvPr id="50230" name="Picture 54" descr="IMG_1613_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1933575"/>
            <a:ext cx="2087562" cy="156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6886913" y="5939135"/>
            <a:ext cx="163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LaBr</a:t>
            </a:r>
            <a:r>
              <a:rPr lang="en-GB" sz="2400" b="1" baseline="-25000" dirty="0" smtClean="0"/>
              <a:t>3 </a:t>
            </a:r>
            <a:r>
              <a:rPr lang="en-GB" sz="2400" b="1" baseline="30000" dirty="0" smtClean="0"/>
              <a:t> </a:t>
            </a:r>
            <a:r>
              <a:rPr lang="en-GB" sz="2400" b="1" dirty="0" smtClean="0"/>
              <a:t>Array</a:t>
            </a:r>
            <a:endParaRPr lang="en-GB" sz="2400" b="1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pic>
        <p:nvPicPr>
          <p:cNvPr id="60" name="Picture 2" descr="Y:\MyE_drive_docs\4Fatima\SimResult\Fatima4Great8det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0" r="17864"/>
          <a:stretch/>
        </p:blipFill>
        <p:spPr bwMode="auto">
          <a:xfrm>
            <a:off x="6717211" y="4191000"/>
            <a:ext cx="24267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6389" y="953590"/>
            <a:ext cx="8647848" cy="5532153"/>
            <a:chOff x="75" y="2459"/>
            <a:chExt cx="1709" cy="146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5" y="2582"/>
              <a:ext cx="853" cy="175"/>
              <a:chOff x="4484" y="357"/>
              <a:chExt cx="853" cy="175"/>
            </a:xfrm>
          </p:grpSpPr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4484" y="357"/>
                <a:ext cx="853" cy="7"/>
              </a:xfrm>
              <a:prstGeom prst="line">
                <a:avLst/>
              </a:prstGeom>
              <a:noFill/>
              <a:ln w="825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H="1">
                <a:off x="4920" y="367"/>
                <a:ext cx="142" cy="165"/>
              </a:xfrm>
              <a:prstGeom prst="line">
                <a:avLst/>
              </a:prstGeom>
              <a:noFill/>
              <a:ln w="44450">
                <a:solidFill>
                  <a:srgbClr val="0066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88" y="2763"/>
              <a:ext cx="457" cy="103"/>
              <a:chOff x="4697" y="538"/>
              <a:chExt cx="457" cy="103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4697" y="538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919" y="539"/>
                <a:ext cx="0" cy="1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3" y="2869"/>
              <a:ext cx="457" cy="123"/>
              <a:chOff x="4702" y="644"/>
              <a:chExt cx="457" cy="123"/>
            </a:xfrm>
          </p:grpSpPr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4702" y="644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4918" y="648"/>
                <a:ext cx="0" cy="1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2" y="2994"/>
              <a:ext cx="457" cy="157"/>
              <a:chOff x="4701" y="769"/>
              <a:chExt cx="457" cy="157"/>
            </a:xfrm>
          </p:grpSpPr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4701" y="769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4919" y="773"/>
                <a:ext cx="0" cy="1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93" y="3155"/>
              <a:ext cx="457" cy="258"/>
              <a:chOff x="4702" y="930"/>
              <a:chExt cx="457" cy="258"/>
            </a:xfrm>
          </p:grpSpPr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4702" y="930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4919" y="932"/>
                <a:ext cx="2" cy="25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6" y="3410"/>
              <a:ext cx="457" cy="284"/>
              <a:chOff x="1061" y="3410"/>
              <a:chExt cx="457" cy="284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061" y="3412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271" y="3410"/>
                <a:ext cx="0" cy="284"/>
              </a:xfrm>
              <a:prstGeom prst="line">
                <a:avLst/>
              </a:prstGeom>
              <a:noFill/>
              <a:ln w="889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299" y="3701"/>
              <a:ext cx="45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787" y="2645"/>
              <a:ext cx="997" cy="1279"/>
              <a:chOff x="787" y="2645"/>
              <a:chExt cx="997" cy="1279"/>
            </a:xfrm>
          </p:grpSpPr>
          <p:sp>
            <p:nvSpPr>
              <p:cNvPr id="15" name="AutoShape 24"/>
              <p:cNvSpPr>
                <a:spLocks/>
              </p:cNvSpPr>
              <p:nvPr/>
            </p:nvSpPr>
            <p:spPr bwMode="auto">
              <a:xfrm>
                <a:off x="787" y="2645"/>
                <a:ext cx="185" cy="1070"/>
              </a:xfrm>
              <a:prstGeom prst="rightBrace">
                <a:avLst>
                  <a:gd name="adj1" fmla="val 23242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Text Box 25"/>
              <p:cNvSpPr txBox="1">
                <a:spLocks noChangeArrowheads="1"/>
              </p:cNvSpPr>
              <p:nvPr/>
            </p:nvSpPr>
            <p:spPr bwMode="auto">
              <a:xfrm>
                <a:off x="1001" y="2824"/>
                <a:ext cx="783" cy="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Delayed </a:t>
                </a:r>
                <a:r>
                  <a:rPr lang="el-GR" sz="2400" b="1" dirty="0" smtClean="0">
                    <a:solidFill>
                      <a:srgbClr val="FF0000"/>
                    </a:solidFill>
                  </a:rPr>
                  <a:t>γ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 rays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but in prompt coincidence with each other (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ps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lifetimes)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/>
                  <a:t>Measure LaBr</a:t>
                </a:r>
                <a:r>
                  <a:rPr lang="en-US" sz="2400" b="1" baseline="-25000" dirty="0" smtClean="0"/>
                  <a:t>3</a:t>
                </a:r>
                <a:r>
                  <a:rPr lang="en-US" sz="2400" b="1" dirty="0" smtClean="0"/>
                  <a:t> – LaBr</a:t>
                </a:r>
                <a:r>
                  <a:rPr lang="en-US" sz="2400" b="1" baseline="-25000" dirty="0" smtClean="0"/>
                  <a:t>3</a:t>
                </a:r>
                <a:r>
                  <a:rPr lang="en-US" sz="2400" b="1" dirty="0" smtClean="0"/>
                  <a:t> coincidences with ~200ps intrinsic LaBr</a:t>
                </a:r>
                <a:r>
                  <a:rPr lang="en-US" sz="2400" b="1" baseline="-25000" dirty="0" smtClean="0"/>
                  <a:t>3</a:t>
                </a:r>
                <a:r>
                  <a:rPr lang="en-US" sz="2400" b="1" dirty="0" smtClean="0"/>
                  <a:t> timing resolution.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 dirty="0" smtClean="0"/>
                  <a:t>Possible to extract </a:t>
                </a:r>
                <a:r>
                  <a:rPr lang="en-US" sz="2400" b="1" dirty="0" smtClean="0"/>
                  <a:t>lifetimes down to ~5ps (centroid shift) with good statistics.</a:t>
                </a:r>
                <a:endParaRPr lang="en-GB" sz="2400" b="1" dirty="0"/>
              </a:p>
            </p:txBody>
          </p:sp>
        </p:grp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80" y="2459"/>
              <a:ext cx="138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Isomeric </a:t>
              </a:r>
              <a:r>
                <a:rPr lang="en-GB" sz="2400" b="1" dirty="0" smtClean="0">
                  <a:solidFill>
                    <a:srgbClr val="008000"/>
                  </a:solidFill>
                </a:rPr>
                <a:t>state (~100ns – several  µs)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77487" y="4395216"/>
            <a:ext cx="1161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~ 100ps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51057" y="3349400"/>
            <a:ext cx="1005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~ 50ps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61563" y="2634670"/>
            <a:ext cx="850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~ 5ps</a:t>
            </a:r>
            <a:endParaRPr lang="en-GB" dirty="0"/>
          </a:p>
        </p:txBody>
      </p:sp>
      <p:pic>
        <p:nvPicPr>
          <p:cNvPr id="34" name="Picture 4" descr="Unilogofor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74164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752600" y="5715000"/>
            <a:ext cx="212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Ground state</a:t>
            </a:r>
            <a:endParaRPr lang="en-GB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26772" y="0"/>
            <a:ext cx="315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Technique</a:t>
            </a:r>
            <a:endParaRPr lang="en-GB" sz="2800" b="1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pic>
        <p:nvPicPr>
          <p:cNvPr id="39" name="Picture 2" descr="Y:\MyE_drive_docs\4Fatima\SimResult\Fatima4Great8det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0" r="17864"/>
          <a:stretch/>
        </p:blipFill>
        <p:spPr bwMode="auto">
          <a:xfrm>
            <a:off x="5724434" y="1"/>
            <a:ext cx="34195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534400" cy="4648200"/>
          </a:xfrm>
        </p:spPr>
        <p:txBody>
          <a:bodyPr>
            <a:noAutofit/>
          </a:bodyPr>
          <a:lstStyle/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2000" b="1" u="sng" dirty="0" smtClean="0">
                <a:solidFill>
                  <a:schemeClr val="tx1"/>
                </a:solidFill>
              </a:rPr>
              <a:t>Key point:</a:t>
            </a:r>
            <a:r>
              <a:rPr lang="en-GB" sz="2000" dirty="0" smtClean="0">
                <a:solidFill>
                  <a:schemeClr val="tx1"/>
                </a:solidFill>
              </a:rPr>
              <a:t>  Ascertain </a:t>
            </a:r>
            <a:r>
              <a:rPr lang="en-GB" sz="2000" dirty="0" smtClean="0">
                <a:solidFill>
                  <a:schemeClr val="tx1"/>
                </a:solidFill>
              </a:rPr>
              <a:t>how distribution of recoils across focal plane affects </a:t>
            </a:r>
            <a:r>
              <a:rPr lang="en-GB" sz="2000" dirty="0" smtClean="0">
                <a:solidFill>
                  <a:schemeClr val="tx1"/>
                </a:solidFill>
              </a:rPr>
              <a:t>measurement of short </a:t>
            </a:r>
            <a:r>
              <a:rPr lang="en-GB" sz="2000" dirty="0" err="1" smtClean="0">
                <a:solidFill>
                  <a:schemeClr val="tx1"/>
                </a:solidFill>
              </a:rPr>
              <a:t>ps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lifetimes.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342900" lvl="1" indent="-342900" algn="l"/>
            <a:r>
              <a:rPr lang="en-GB" sz="1800" dirty="0" smtClean="0">
                <a:solidFill>
                  <a:schemeClr val="tx1"/>
                </a:solidFill>
              </a:rPr>
              <a:t>	e.g. 2 events separated by a few cm will have different gamma transit times (of order of </a:t>
            </a:r>
            <a:r>
              <a:rPr lang="en-GB" sz="1800" dirty="0" smtClean="0">
                <a:solidFill>
                  <a:schemeClr val="tx1"/>
                </a:solidFill>
              </a:rPr>
              <a:t>~</a:t>
            </a:r>
            <a:r>
              <a:rPr lang="en-GB" sz="1800" dirty="0" err="1" smtClean="0">
                <a:solidFill>
                  <a:schemeClr val="tx1"/>
                </a:solidFill>
              </a:rPr>
              <a:t>ps</a:t>
            </a:r>
            <a:r>
              <a:rPr lang="en-GB" sz="1800" dirty="0" smtClean="0">
                <a:solidFill>
                  <a:schemeClr val="tx1"/>
                </a:solidFill>
              </a:rPr>
              <a:t>) </a:t>
            </a:r>
            <a:r>
              <a:rPr lang="en-GB" sz="1800" dirty="0" smtClean="0">
                <a:solidFill>
                  <a:schemeClr val="tx1"/>
                </a:solidFill>
              </a:rPr>
              <a:t>to </a:t>
            </a:r>
            <a:r>
              <a:rPr lang="en-GB" sz="1800" dirty="0" smtClean="0">
                <a:solidFill>
                  <a:schemeClr val="tx1"/>
                </a:solidFill>
              </a:rPr>
              <a:t>reach the </a:t>
            </a:r>
            <a:r>
              <a:rPr lang="en-GB" sz="1800" dirty="0" smtClean="0">
                <a:solidFill>
                  <a:schemeClr val="tx1"/>
                </a:solidFill>
              </a:rPr>
              <a:t>same detector.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342900" lvl="1" indent="-342900" algn="l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	This can be somewhat corrected for by first calibrating the effect using source measurements from various positions across the DSSD.</a:t>
            </a:r>
          </a:p>
          <a:p>
            <a:pPr marL="342900" lvl="1" indent="-342900" algn="l"/>
            <a:r>
              <a:rPr lang="en-GB" sz="2000" dirty="0" smtClean="0">
                <a:solidFill>
                  <a:schemeClr val="tx1"/>
                </a:solidFill>
              </a:rPr>
              <a:t>	</a:t>
            </a:r>
            <a:r>
              <a:rPr lang="en-GB" sz="2000" i="1" dirty="0" smtClean="0">
                <a:solidFill>
                  <a:schemeClr val="tx1"/>
                </a:solidFill>
              </a:rPr>
              <a:t>However, this assumes you know the recoil position in the DSSD. This is easy for alpha, beta tagging, but not so obvious for isomer tagging.</a:t>
            </a:r>
            <a:endParaRPr lang="en-GB" sz="2000" i="1" dirty="0" smtClean="0">
              <a:solidFill>
                <a:schemeClr val="tx1"/>
              </a:solidFill>
            </a:endParaRPr>
          </a:p>
          <a:p>
            <a:pPr marL="342900" lvl="1" indent="-342900" algn="l"/>
            <a:endParaRPr lang="en-GB" sz="1800" dirty="0" smtClean="0">
              <a:solidFill>
                <a:schemeClr val="tx1"/>
              </a:solidFill>
            </a:endParaRPr>
          </a:p>
          <a:p>
            <a:pPr marL="342900" lvl="1" indent="-342900" algn="l"/>
            <a:endParaRPr lang="en-GB" sz="1800" dirty="0" smtClean="0">
              <a:solidFill>
                <a:schemeClr val="tx1"/>
              </a:solidFill>
            </a:endParaRPr>
          </a:p>
          <a:p>
            <a:pPr marL="342900" lvl="1" indent="-342900" algn="l"/>
            <a:endParaRPr lang="en-GB" sz="1800" dirty="0" smtClean="0">
              <a:solidFill>
                <a:schemeClr val="tx1"/>
              </a:solidFill>
            </a:endParaRPr>
          </a:p>
          <a:p>
            <a:pPr marL="342900" lvl="1" indent="-342900" algn="l"/>
            <a:endParaRPr lang="en-GB" sz="1800" dirty="0" smtClean="0">
              <a:solidFill>
                <a:schemeClr val="tx1"/>
              </a:solidFill>
            </a:endParaRPr>
          </a:p>
          <a:p>
            <a:pPr marL="342900" lvl="1" indent="-342900" algn="l"/>
            <a:endParaRPr lang="en-GB" sz="1800" dirty="0" smtClean="0">
              <a:solidFill>
                <a:schemeClr val="tx1"/>
              </a:solidFill>
            </a:endParaRPr>
          </a:p>
          <a:p>
            <a:pPr lvl="1" algn="l"/>
            <a:r>
              <a:rPr lang="en-GB" sz="2400" i="1" dirty="0" smtClean="0">
                <a:solidFill>
                  <a:srgbClr val="FF0000"/>
                </a:solidFill>
              </a:rPr>
              <a:t>This needs physics input from community now.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33600" y="76200"/>
            <a:ext cx="3505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LaBr</a:t>
            </a:r>
            <a:r>
              <a:rPr kumimoji="0" lang="en-GB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en-GB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JYFL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Unilogofor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4000" cy="1772895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1066800" y="813137"/>
            <a:ext cx="6934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u="sng" dirty="0" smtClean="0"/>
              <a:t>Status</a:t>
            </a:r>
            <a:r>
              <a:rPr lang="en-GB" sz="2400" b="1" u="sng" dirty="0" smtClean="0"/>
              <a:t>:</a:t>
            </a:r>
            <a:r>
              <a:rPr lang="en-GB" sz="2400" b="1" dirty="0" smtClean="0"/>
              <a:t>  </a:t>
            </a:r>
            <a:r>
              <a:rPr lang="en-GB" dirty="0" smtClean="0"/>
              <a:t>5 days beam time approved to test 8 LaBr3 detector array to measure lifetimes fed by delayed/isomer spectroscopy at focal plane of RITU. Experiment will likely take place in the summer 2015.</a:t>
            </a:r>
            <a:endParaRPr lang="en-GB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" y="5156537"/>
            <a:ext cx="8686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/>
            <a:r>
              <a:rPr lang="en-GB" sz="2000" dirty="0" smtClean="0"/>
              <a:t>If test is successful, then we may want to investigate the possibility to place up to 28 detectors (geometry permitting) around the focal plane for campaigns of physics experiments with RITU/MARA... in ~2016/2017/2018?  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081" y="304800"/>
            <a:ext cx="575913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Unilogofor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74164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05000" y="76200"/>
            <a:ext cx="4648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Experiment </a:t>
            </a:r>
            <a:r>
              <a:rPr kumimoji="0" lang="en-GB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138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1980" y="2209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baseline="-25000" dirty="0" smtClean="0">
                <a:solidFill>
                  <a:srgbClr val="FF0000"/>
                </a:solidFill>
              </a:rPr>
              <a:t>1/2</a:t>
            </a:r>
            <a:r>
              <a:rPr lang="en-GB" dirty="0" smtClean="0">
                <a:solidFill>
                  <a:srgbClr val="FF0000"/>
                </a:solidFill>
              </a:rPr>
              <a:t> = 6µs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048000" cy="34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4431268"/>
            <a:ext cx="117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308(17) </a:t>
            </a:r>
            <a:r>
              <a:rPr lang="en-GB" dirty="0" err="1" smtClean="0">
                <a:solidFill>
                  <a:srgbClr val="FF0000"/>
                </a:solidFill>
              </a:rPr>
              <a:t>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691" y="396240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13(3) </a:t>
            </a:r>
            <a:r>
              <a:rPr lang="en-GB" dirty="0" err="1" smtClean="0">
                <a:solidFill>
                  <a:srgbClr val="FF0000"/>
                </a:solidFill>
              </a:rPr>
              <a:t>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9220" y="3505200"/>
            <a:ext cx="111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3.8(15) </a:t>
            </a:r>
            <a:r>
              <a:rPr lang="en-GB" dirty="0" err="1" smtClean="0">
                <a:solidFill>
                  <a:srgbClr val="FF0000"/>
                </a:solidFill>
              </a:rPr>
              <a:t>ps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914400"/>
            <a:ext cx="582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420" y="2895600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1.8(4) </a:t>
            </a:r>
            <a:r>
              <a:rPr lang="en-GB" dirty="0" err="1" smtClean="0">
                <a:solidFill>
                  <a:srgbClr val="FF0000"/>
                </a:solidFill>
              </a:rPr>
              <a:t>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362200"/>
            <a:ext cx="128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Plunger T</a:t>
            </a:r>
            <a:r>
              <a:rPr lang="en-GB" baseline="-25000" dirty="0" smtClean="0">
                <a:solidFill>
                  <a:srgbClr val="FF0000"/>
                </a:solidFill>
              </a:rPr>
              <a:t>1/2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488668"/>
            <a:ext cx="585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Cross section ~100mb to </a:t>
            </a:r>
            <a:r>
              <a:rPr lang="en-GB" b="1" baseline="30000" dirty="0" smtClean="0">
                <a:solidFill>
                  <a:schemeClr val="tx2"/>
                </a:solidFill>
              </a:rPr>
              <a:t>138</a:t>
            </a:r>
            <a:r>
              <a:rPr lang="en-GB" b="1" dirty="0" smtClean="0">
                <a:solidFill>
                  <a:schemeClr val="tx2"/>
                </a:solidFill>
              </a:rPr>
              <a:t>Gd and 1% to K=8 isomer ~ 1mb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5943600"/>
            <a:ext cx="33179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106Cd(36Ar,2</a:t>
            </a:r>
            <a:r>
              <a:rPr lang="en-GB" i="1" dirty="0" smtClean="0"/>
              <a:t>p2n)138Gd reaction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876800"/>
            <a:ext cx="456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243" y="76200"/>
            <a:ext cx="605175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Timing setup   - 1 TAC per detector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36999"/>
            <a:ext cx="8780002" cy="478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247" y="1400801"/>
            <a:ext cx="2906920" cy="5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6524" y="914400"/>
            <a:ext cx="5964679" cy="5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7798" y="1454439"/>
            <a:ext cx="1171328" cy="2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Unilogoforpp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6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7049" y="4882773"/>
            <a:ext cx="31050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Planar removed but</a:t>
            </a:r>
          </a:p>
          <a:p>
            <a:r>
              <a:rPr lang="en-GB" dirty="0" smtClean="0"/>
              <a:t>still have clover detector above</a:t>
            </a:r>
            <a:endParaRPr lang="en-GB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3466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243" y="76200"/>
            <a:ext cx="307995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8 Detector setup</a:t>
            </a:r>
            <a:endParaRPr lang="en-GB" sz="3200" b="1" dirty="0" smtClean="0"/>
          </a:p>
        </p:txBody>
      </p:sp>
      <p:pic>
        <p:nvPicPr>
          <p:cNvPr id="8" name="Picture 4" descr="Unilogofor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30427" y="6581001"/>
            <a:ext cx="1813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 smtClean="0"/>
              <a:t>NPL Meeting, March 2015</a:t>
            </a:r>
            <a:endParaRPr lang="en-GB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94226"/>
            <a:ext cx="7848600" cy="56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3124200"/>
            <a:ext cx="3733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All detectors are 100mm from DSSD to </a:t>
            </a:r>
            <a:r>
              <a:rPr lang="en-GB" dirty="0" err="1" smtClean="0"/>
              <a:t>LaBr</a:t>
            </a:r>
            <a:r>
              <a:rPr lang="en-GB" dirty="0" smtClean="0"/>
              <a:t> front face (compared with 70mm if pack 2 directly at back as close as possible).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466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736</Words>
  <Application>Microsoft Office PowerPoint</Application>
  <PresentationFormat>On-screen Show (4:3)</PresentationFormat>
  <Paragraphs>123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LaBr3 Fast Timing Array of NUSTAR detectors at JYFL</vt:lpstr>
      <vt:lpstr>UK Fast-Timing Array</vt:lpstr>
      <vt:lpstr>Slide 3</vt:lpstr>
      <vt:lpstr>Fast Timing Methods at Jyväskylä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Thanks to…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LaBr3 Project JYFL</dc:title>
  <dc:creator>dmc</dc:creator>
  <cp:lastModifiedBy>David Cullen</cp:lastModifiedBy>
  <cp:revision>43</cp:revision>
  <dcterms:created xsi:type="dcterms:W3CDTF">2006-08-16T00:00:00Z</dcterms:created>
  <dcterms:modified xsi:type="dcterms:W3CDTF">2015-03-19T10:18:39Z</dcterms:modified>
</cp:coreProperties>
</file>