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notesMasterIdLst>
    <p:notesMasterId r:id="rId31"/>
  </p:notesMasterIdLst>
  <p:handoutMasterIdLst>
    <p:handoutMasterId r:id="rId32"/>
  </p:handoutMasterIdLst>
  <p:sldIdLst>
    <p:sldId id="1527" r:id="rId2"/>
    <p:sldId id="1566" r:id="rId3"/>
    <p:sldId id="1573" r:id="rId4"/>
    <p:sldId id="1574" r:id="rId5"/>
    <p:sldId id="1597" r:id="rId6"/>
    <p:sldId id="1588" r:id="rId7"/>
    <p:sldId id="1626" r:id="rId8"/>
    <p:sldId id="1628" r:id="rId9"/>
    <p:sldId id="1603" r:id="rId10"/>
    <p:sldId id="1633" r:id="rId11"/>
    <p:sldId id="1630" r:id="rId12"/>
    <p:sldId id="1627" r:id="rId13"/>
    <p:sldId id="1605" r:id="rId14"/>
    <p:sldId id="1631" r:id="rId15"/>
    <p:sldId id="1600" r:id="rId16"/>
    <p:sldId id="1612" r:id="rId17"/>
    <p:sldId id="1611" r:id="rId18"/>
    <p:sldId id="1613" r:id="rId19"/>
    <p:sldId id="1617" r:id="rId20"/>
    <p:sldId id="1616" r:id="rId21"/>
    <p:sldId id="1615" r:id="rId22"/>
    <p:sldId id="1619" r:id="rId23"/>
    <p:sldId id="1618" r:id="rId24"/>
    <p:sldId id="1620" r:id="rId25"/>
    <p:sldId id="1621" r:id="rId26"/>
    <p:sldId id="1622" r:id="rId27"/>
    <p:sldId id="1623" r:id="rId28"/>
    <p:sldId id="1624" r:id="rId29"/>
    <p:sldId id="1625" r:id="rId30"/>
  </p:sldIdLst>
  <p:sldSz cx="10680700" cy="7562850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700" kern="1200">
        <a:solidFill>
          <a:srgbClr val="0000CC"/>
        </a:solidFill>
        <a:latin typeface="Times New Roman" charset="0"/>
        <a:ea typeface="Arial" charset="0"/>
        <a:cs typeface="Arial" charset="0"/>
      </a:defRPr>
    </a:lvl1pPr>
    <a:lvl2pPr marL="519113" indent="-61913" algn="l" rtl="0" fontAlgn="base">
      <a:spcBef>
        <a:spcPct val="0"/>
      </a:spcBef>
      <a:spcAft>
        <a:spcPct val="0"/>
      </a:spcAft>
      <a:defRPr sz="2700" kern="1200">
        <a:solidFill>
          <a:srgbClr val="0000CC"/>
        </a:solidFill>
        <a:latin typeface="Times New Roman" charset="0"/>
        <a:ea typeface="Arial" charset="0"/>
        <a:cs typeface="Arial" charset="0"/>
      </a:defRPr>
    </a:lvl2pPr>
    <a:lvl3pPr marL="1039813" indent="-125413" algn="l" rtl="0" fontAlgn="base">
      <a:spcBef>
        <a:spcPct val="0"/>
      </a:spcBef>
      <a:spcAft>
        <a:spcPct val="0"/>
      </a:spcAft>
      <a:defRPr sz="2700" kern="1200">
        <a:solidFill>
          <a:srgbClr val="0000CC"/>
        </a:solidFill>
        <a:latin typeface="Times New Roman" charset="0"/>
        <a:ea typeface="Arial" charset="0"/>
        <a:cs typeface="Arial" charset="0"/>
      </a:defRPr>
    </a:lvl3pPr>
    <a:lvl4pPr marL="1560513" indent="-188913" algn="l" rtl="0" fontAlgn="base">
      <a:spcBef>
        <a:spcPct val="0"/>
      </a:spcBef>
      <a:spcAft>
        <a:spcPct val="0"/>
      </a:spcAft>
      <a:defRPr sz="2700" kern="1200">
        <a:solidFill>
          <a:srgbClr val="0000CC"/>
        </a:solidFill>
        <a:latin typeface="Times New Roman" charset="0"/>
        <a:ea typeface="Arial" charset="0"/>
        <a:cs typeface="Arial" charset="0"/>
      </a:defRPr>
    </a:lvl4pPr>
    <a:lvl5pPr marL="2082800" indent="-254000" algn="l" rtl="0" fontAlgn="base">
      <a:spcBef>
        <a:spcPct val="0"/>
      </a:spcBef>
      <a:spcAft>
        <a:spcPct val="0"/>
      </a:spcAft>
      <a:defRPr sz="2700" kern="1200">
        <a:solidFill>
          <a:srgbClr val="0000CC"/>
        </a:solidFill>
        <a:latin typeface="Times New Roman" charset="0"/>
        <a:ea typeface="Arial" charset="0"/>
        <a:cs typeface="Arial" charset="0"/>
      </a:defRPr>
    </a:lvl5pPr>
    <a:lvl6pPr marL="2286000" algn="l" defTabSz="457200" rtl="0" eaLnBrk="1" latinLnBrk="0" hangingPunct="1">
      <a:defRPr sz="2700" kern="1200">
        <a:solidFill>
          <a:srgbClr val="0000CC"/>
        </a:solidFill>
        <a:latin typeface="Times New Roman" charset="0"/>
        <a:ea typeface="Arial" charset="0"/>
        <a:cs typeface="Arial" charset="0"/>
      </a:defRPr>
    </a:lvl6pPr>
    <a:lvl7pPr marL="2743200" algn="l" defTabSz="457200" rtl="0" eaLnBrk="1" latinLnBrk="0" hangingPunct="1">
      <a:defRPr sz="2700" kern="1200">
        <a:solidFill>
          <a:srgbClr val="0000CC"/>
        </a:solidFill>
        <a:latin typeface="Times New Roman" charset="0"/>
        <a:ea typeface="Arial" charset="0"/>
        <a:cs typeface="Arial" charset="0"/>
      </a:defRPr>
    </a:lvl7pPr>
    <a:lvl8pPr marL="3200400" algn="l" defTabSz="457200" rtl="0" eaLnBrk="1" latinLnBrk="0" hangingPunct="1">
      <a:defRPr sz="2700" kern="1200">
        <a:solidFill>
          <a:srgbClr val="0000CC"/>
        </a:solidFill>
        <a:latin typeface="Times New Roman" charset="0"/>
        <a:ea typeface="Arial" charset="0"/>
        <a:cs typeface="Arial" charset="0"/>
      </a:defRPr>
    </a:lvl8pPr>
    <a:lvl9pPr marL="3657600" algn="l" defTabSz="457200" rtl="0" eaLnBrk="1" latinLnBrk="0" hangingPunct="1">
      <a:defRPr sz="2700" kern="1200">
        <a:solidFill>
          <a:srgbClr val="0000CC"/>
        </a:solidFill>
        <a:latin typeface="Times New Roman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0000CC"/>
    <a:srgbClr val="FFFFCC"/>
    <a:srgbClr val="FF9F3F"/>
    <a:srgbClr val="008000"/>
    <a:srgbClr val="9999FF"/>
    <a:srgbClr val="FF9933"/>
    <a:srgbClr val="FFCC66"/>
    <a:srgbClr val="FF9C6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5979" autoAdjust="0"/>
  </p:normalViewPr>
  <p:slideViewPr>
    <p:cSldViewPr snapToGrid="0">
      <p:cViewPr varScale="1">
        <p:scale>
          <a:sx n="62" d="100"/>
          <a:sy n="62" d="100"/>
        </p:scale>
        <p:origin x="-656" y="-104"/>
      </p:cViewPr>
      <p:guideLst>
        <p:guide orient="horz" pos="2382"/>
        <p:guide pos="336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Relationship Id="rId2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121" tIns="49560" rIns="99121" bIns="49560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solidFill>
                  <a:schemeClr val="tx1"/>
                </a:solidFill>
                <a:latin typeface="Times New Roman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121" tIns="49560" rIns="99121" bIns="49560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solidFill>
                  <a:schemeClr val="tx1"/>
                </a:solidFill>
                <a:latin typeface="Times New Roman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121" tIns="49560" rIns="99121" bIns="49560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solidFill>
                  <a:schemeClr val="tx1"/>
                </a:solidFill>
                <a:latin typeface="Times New Roman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121" tIns="49560" rIns="99121" bIns="49560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solidFill>
                  <a:schemeClr val="tx1"/>
                </a:solidFill>
                <a:latin typeface="Times New Roman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fld id="{79C0FAFF-6878-7646-AFFC-852FF0D30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121" tIns="49560" rIns="99121" bIns="49560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solidFill>
                  <a:schemeClr val="tx1"/>
                </a:solidFill>
                <a:latin typeface="Times New Roman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121" tIns="49560" rIns="99121" bIns="49560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solidFill>
                  <a:schemeClr val="tx1"/>
                </a:solidFill>
                <a:latin typeface="Times New Roman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1375" y="768350"/>
            <a:ext cx="5418138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121" tIns="49560" rIns="99121" bIns="495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121" tIns="49560" rIns="99121" bIns="49560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solidFill>
                  <a:schemeClr val="tx1"/>
                </a:solidFill>
                <a:latin typeface="Times New Roman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121" tIns="49560" rIns="99121" bIns="49560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solidFill>
                  <a:schemeClr val="tx1"/>
                </a:solidFill>
                <a:latin typeface="Times New Roman" pitchFamily="-65" charset="0"/>
                <a:ea typeface="Arial" pitchFamily="-65" charset="0"/>
                <a:cs typeface="Arial" pitchFamily="-65" charset="0"/>
              </a:defRPr>
            </a:lvl1pPr>
          </a:lstStyle>
          <a:p>
            <a:pPr>
              <a:defRPr/>
            </a:pPr>
            <a:fld id="{58921EF6-0258-C342-9D73-15998E1D1E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pitchFamily="-65" charset="-128"/>
        <a:cs typeface="ＭＳ Ｐゴシック" pitchFamily="-65" charset="-128"/>
      </a:defRPr>
    </a:lvl1pPr>
    <a:lvl2pPr marL="51911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103981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56051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2082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605488" algn="l" defTabSz="10421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6585" algn="l" defTabSz="10421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47683" algn="l" defTabSz="10421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68781" algn="l" defTabSz="10421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A9BD93-B600-F04F-A936-5A18615E1AE7}" type="slidenum">
              <a:rPr lang="en-GB">
                <a:latin typeface="Times New Roman" charset="0"/>
                <a:ea typeface="Arial" charset="0"/>
                <a:cs typeface="Arial" charset="0"/>
              </a:rPr>
              <a:pPr/>
              <a:t>1</a:t>
            </a:fld>
            <a:endParaRPr lang="en-GB"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1213" y="747713"/>
            <a:ext cx="5505450" cy="3900487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894263"/>
            <a:ext cx="5229225" cy="4565650"/>
          </a:xfrm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smtClean="0">
                <a:solidFill>
                  <a:schemeClr val="tx1"/>
                </a:solidFill>
                <a:latin typeface="Arial" charset="0"/>
              </a:rPr>
              <a:t>FAIR</a:t>
            </a:r>
            <a:r>
              <a:rPr lang="en-GB" sz="1400" dirty="0" smtClean="0">
                <a:solidFill>
                  <a:schemeClr val="tx1"/>
                </a:solidFill>
                <a:latin typeface="Arial" charset="0"/>
              </a:rPr>
              <a:t> will be an excellent place where to study the decay properties of the </a:t>
            </a:r>
            <a:r>
              <a:rPr lang="en-GB" sz="1400" b="1" dirty="0" smtClean="0">
                <a:solidFill>
                  <a:schemeClr val="tx1"/>
                </a:solidFill>
                <a:latin typeface="Arial" charset="0"/>
              </a:rPr>
              <a:t>UNEXPLORED</a:t>
            </a:r>
            <a:r>
              <a:rPr lang="en-GB" sz="1400" dirty="0" smtClean="0">
                <a:solidFill>
                  <a:schemeClr val="tx1"/>
                </a:solidFill>
                <a:latin typeface="Arial" charset="0"/>
              </a:rPr>
              <a:t> neutron rich side of the nuclide chart.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921EF6-0258-C342-9D73-15998E1D1E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A9BD93-B600-F04F-A936-5A18615E1AE7}" type="slidenum">
              <a:rPr lang="en-GB">
                <a:latin typeface="Times New Roman" charset="0"/>
                <a:ea typeface="Arial" charset="0"/>
                <a:cs typeface="Arial" charset="0"/>
              </a:rPr>
              <a:pPr/>
              <a:t>16</a:t>
            </a:fld>
            <a:endParaRPr lang="en-GB"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1213" y="747713"/>
            <a:ext cx="5505450" cy="3900487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894263"/>
            <a:ext cx="5229225" cy="4565650"/>
          </a:xfrm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BAF674-DA4E-104C-8D0E-2B6BAD8A82D2}" type="slidenum">
              <a:rPr lang="en-GB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GB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900">
                <a:solidFill>
                  <a:schemeClr val="bg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Fast timing detectors were prepared at the </a:t>
            </a:r>
            <a:r>
              <a:rPr lang="en-US" sz="900" u="sng">
                <a:solidFill>
                  <a:srgbClr val="3333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OSIRIS</a:t>
            </a:r>
            <a:r>
              <a:rPr lang="en-US" sz="900">
                <a:solidFill>
                  <a:srgbClr val="006666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900">
                <a:solidFill>
                  <a:schemeClr val="bg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separator at Studsvik; timing equipment in part from the </a:t>
            </a:r>
            <a:r>
              <a:rPr lang="en-US" sz="900" u="sng">
                <a:solidFill>
                  <a:srgbClr val="3333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Fast Timing Pool of Electronics</a:t>
            </a:r>
            <a:r>
              <a:rPr lang="en-US" sz="900">
                <a:solidFill>
                  <a:schemeClr val="bg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.</a:t>
            </a:r>
            <a:endParaRPr lang="en-US" sz="90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7099300"/>
            <a:ext cx="10680700" cy="4762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 cap="sq" algn="ctr">
            <a:noFill/>
            <a:miter lim="800000"/>
            <a:headEnd/>
            <a:tailEnd/>
          </a:ln>
          <a:effectLst/>
        </p:spPr>
        <p:txBody>
          <a:bodyPr wrap="none" lIns="104944" tIns="52472" rIns="104944" bIns="5247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ü"/>
              <a:defRPr/>
            </a:pPr>
            <a:endParaRPr lang="en-US" b="1"/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01055" y="2349388"/>
            <a:ext cx="9078595" cy="1621111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02105" y="4285615"/>
            <a:ext cx="7476490" cy="193272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7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L.M. Fraile – </a:t>
            </a:r>
            <a:r>
              <a:rPr lang="en-GB" b="1"/>
              <a:t>GFN-UCM</a:t>
            </a:r>
            <a:endParaRPr lang="en-GB" sz="1600" b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L.M. Fraile – </a:t>
            </a:r>
            <a:r>
              <a:rPr lang="en-GB" b="1"/>
              <a:t>GFN-UCM</a:t>
            </a:r>
            <a:endParaRPr lang="en-GB" sz="1600" b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036" y="1162438"/>
            <a:ext cx="9642299" cy="5910227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L.M. Fraile – </a:t>
            </a:r>
            <a:r>
              <a:rPr lang="en-GB" b="1"/>
              <a:t>GFN-UCM</a:t>
            </a:r>
            <a:endParaRPr lang="en-GB" sz="1600" b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03" y="112045"/>
            <a:ext cx="9642299" cy="7317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8872" y="1190451"/>
            <a:ext cx="4732143" cy="591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59027" y="1190451"/>
            <a:ext cx="4732143" cy="59102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L.M. Fraile – </a:t>
            </a:r>
            <a:r>
              <a:rPr lang="en-GB" b="1"/>
              <a:t>GFN-UCM</a:t>
            </a:r>
            <a:endParaRPr lang="en-GB" sz="1600" b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03" y="112045"/>
            <a:ext cx="9642299" cy="7317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L.M. Fraile – </a:t>
            </a:r>
            <a:r>
              <a:rPr lang="en-GB" b="1"/>
              <a:t>GFN-UCM</a:t>
            </a:r>
            <a:endParaRPr lang="en-GB" sz="1600" b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Date /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578" y="7116596"/>
            <a:ext cx="2492163" cy="402652"/>
          </a:xfrm>
          <a:prstGeom prst="rect">
            <a:avLst/>
          </a:prstGeom>
        </p:spPr>
        <p:txBody>
          <a:bodyPr lIns="104242" tIns="52121" rIns="104242" bIns="52121"/>
          <a:lstStyle/>
          <a:p>
            <a:fld id="{8083635C-A9D9-4DA5-A192-D659DC7871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91867" y="7116596"/>
            <a:ext cx="6896966" cy="402652"/>
          </a:xfrm>
          <a:prstGeom prst="rect">
            <a:avLst/>
          </a:prstGeom>
        </p:spPr>
        <p:txBody>
          <a:bodyPr lIns="104242" tIns="52121" rIns="104242" bIns="52121"/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470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ChangeArrowheads="1"/>
          </p:cNvSpPr>
          <p:nvPr userDrawn="1"/>
        </p:nvSpPr>
        <p:spPr bwMode="auto">
          <a:xfrm>
            <a:off x="0" y="0"/>
            <a:ext cx="10680700" cy="952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 cap="sq" algn="ctr">
            <a:noFill/>
            <a:miter lim="800000"/>
            <a:headEnd/>
            <a:tailEnd/>
          </a:ln>
          <a:effectLst/>
        </p:spPr>
        <p:txBody>
          <a:bodyPr wrap="none" lIns="104944" tIns="52472" rIns="104944" bIns="52472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2"/>
              <a:buChar char="ü"/>
              <a:defRPr/>
            </a:pPr>
            <a:endParaRPr lang="en-US" b="1"/>
          </a:p>
        </p:txBody>
      </p:sp>
      <p:sp>
        <p:nvSpPr>
          <p:cNvPr id="4198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68438" y="100013"/>
            <a:ext cx="91789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20" tIns="52109" rIns="104220" bIns="5210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dirty="0"/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190625"/>
            <a:ext cx="9642475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20" tIns="52109" rIns="104220" bIns="521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6205538" y="7226300"/>
            <a:ext cx="42973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20" tIns="52109" rIns="104220" bIns="52109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NPL</a:t>
            </a:r>
            <a:r>
              <a:rPr lang="en-US" sz="1400" b="1" baseline="0" dirty="0" smtClean="0">
                <a:solidFill>
                  <a:srgbClr val="FF0000"/>
                </a:solidFill>
                <a:latin typeface="Arial" charset="0"/>
              </a:rPr>
              <a:t> timing </a:t>
            </a:r>
            <a:r>
              <a:rPr lang="en-US" sz="1400" b="1" dirty="0" smtClean="0">
                <a:solidFill>
                  <a:srgbClr val="262699"/>
                </a:solidFill>
                <a:latin typeface="Arial" charset="0"/>
              </a:rPr>
              <a:t>March</a:t>
            </a:r>
            <a:r>
              <a:rPr lang="en-US" sz="1400" b="1" baseline="0" dirty="0" smtClean="0">
                <a:solidFill>
                  <a:srgbClr val="262699"/>
                </a:solidFill>
                <a:latin typeface="Arial" charset="0"/>
              </a:rPr>
              <a:t> </a:t>
            </a:r>
            <a:r>
              <a:rPr lang="en-US" sz="1400" b="1" dirty="0" smtClean="0">
                <a:solidFill>
                  <a:srgbClr val="262699"/>
                </a:solidFill>
                <a:latin typeface="Arial" charset="0"/>
              </a:rPr>
              <a:t>2015</a:t>
            </a:r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030" name="Picture 9" descr="logo-oct2010-transparente-g.gif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7938" y="6350"/>
            <a:ext cx="1535112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5600" y="7226300"/>
            <a:ext cx="3538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20" tIns="52109" rIns="104220" bIns="521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L.M. Fraile – </a:t>
            </a:r>
            <a:r>
              <a:rPr lang="en-GB" b="1"/>
              <a:t>GFN-UCM</a:t>
            </a:r>
            <a:endParaRPr lang="en-GB" sz="1600" b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</p:sldLayoutIdLst>
  <p:transition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ＭＳ Ｐゴシック" pitchFamily="-65" charset="-128"/>
          <a:cs typeface="ＭＳ Ｐゴシック" pitchFamily="-65" charset="-128"/>
        </a:defRPr>
      </a:lvl5pPr>
      <a:lvl6pPr marL="521097" algn="ctr" rtl="0" fontAlgn="base">
        <a:spcBef>
          <a:spcPct val="0"/>
        </a:spcBef>
        <a:spcAft>
          <a:spcPct val="0"/>
        </a:spcAft>
        <a:defRPr sz="32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1042195" algn="ctr" rtl="0" fontAlgn="base">
        <a:spcBef>
          <a:spcPct val="0"/>
        </a:spcBef>
        <a:spcAft>
          <a:spcPct val="0"/>
        </a:spcAft>
        <a:defRPr sz="32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563293" algn="ctr" rtl="0" fontAlgn="base">
        <a:spcBef>
          <a:spcPct val="0"/>
        </a:spcBef>
        <a:spcAft>
          <a:spcPct val="0"/>
        </a:spcAft>
        <a:defRPr sz="32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2084390" algn="ctr" rtl="0" fontAlgn="base">
        <a:spcBef>
          <a:spcPct val="0"/>
        </a:spcBef>
        <a:spcAft>
          <a:spcPct val="0"/>
        </a:spcAft>
        <a:defRPr sz="3200">
          <a:solidFill>
            <a:srgbClr val="0000CC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88938" indent="-3889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ü"/>
        <a:defRPr sz="3200">
          <a:solidFill>
            <a:srgbClr val="0000CC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844550" indent="-32385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Times New Roman" charset="0"/>
        <a:buChar char="→"/>
        <a:defRPr sz="2700">
          <a:solidFill>
            <a:srgbClr val="FF3300"/>
          </a:solidFill>
          <a:latin typeface="+mn-lt"/>
          <a:ea typeface="ＭＳ Ｐゴシック" charset="-128"/>
        </a:defRPr>
      </a:lvl2pPr>
      <a:lvl3pPr marL="1300163" indent="-258763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ea typeface="ＭＳ Ｐゴシック" charset="-128"/>
        </a:defRPr>
      </a:lvl3pPr>
      <a:lvl4pPr marL="1822450" indent="-258763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ＭＳ Ｐゴシック" charset="-128"/>
        </a:defRPr>
      </a:lvl4pPr>
      <a:lvl5pPr marL="2343150" indent="-258763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ＭＳ Ｐゴシック" charset="-128"/>
        </a:defRPr>
      </a:lvl5pPr>
      <a:lvl6pPr marL="2866036" indent="-26054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387134" indent="-26054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908231" indent="-26054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429329" indent="-26054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421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097" algn="l" defTabSz="10421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195" algn="l" defTabSz="10421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293" algn="l" defTabSz="10421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4390" algn="l" defTabSz="10421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5488" algn="l" defTabSz="10421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6585" algn="l" defTabSz="10421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7683" algn="l" defTabSz="10421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8781" algn="l" defTabSz="104219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???" TargetMode="External"/><Relationship Id="rId5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6750" y="539203"/>
            <a:ext cx="9443890" cy="1624612"/>
          </a:xfrm>
          <a:gradFill rotWithShape="1">
            <a:gsLst>
              <a:gs pos="0">
                <a:srgbClr val="FFCC66"/>
              </a:gs>
              <a:gs pos="100000">
                <a:srgbClr val="FFFFCC"/>
              </a:gs>
            </a:gsLst>
            <a:lin ang="2700000" scaled="1"/>
          </a:gradFill>
          <a:ln w="12700" cap="sq">
            <a:solidFill>
              <a:schemeClr val="tx1"/>
            </a:solidFill>
          </a:ln>
          <a:effectLst>
            <a:outerShdw blurRad="63500" dist="197566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 anchorCtr="1"/>
          <a:lstStyle/>
          <a:p>
            <a:pPr>
              <a:spcBef>
                <a:spcPts val="0"/>
              </a:spcBef>
              <a:defRPr/>
            </a:pPr>
            <a:r>
              <a:rPr lang="en-US" sz="4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Times New Roman" pitchFamily="-65" charset="0"/>
                <a:cs typeface="Calibri"/>
              </a:rPr>
              <a:t>FATIMA DESPEC TDR</a:t>
            </a:r>
          </a:p>
          <a:p>
            <a:pPr>
              <a:spcBef>
                <a:spcPts val="0"/>
              </a:spcBef>
              <a:defRPr/>
            </a:pPr>
            <a:r>
              <a:rPr lang="en-US" sz="4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Times New Roman" pitchFamily="-65" charset="0"/>
                <a:cs typeface="Calibri"/>
              </a:rPr>
              <a:t>IDS experiments</a:t>
            </a:r>
            <a:endParaRPr lang="en-US" sz="41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Times New Roman" pitchFamily="-65" charset="0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9594" y="2949863"/>
            <a:ext cx="8806014" cy="1228632"/>
          </a:xfrm>
          <a:prstGeom prst="rect">
            <a:avLst/>
          </a:prstGeom>
        </p:spPr>
        <p:txBody>
          <a:bodyPr lIns="104231" tIns="52115" rIns="104231" bIns="52115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L.M. Fraile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 on behalf of FATIMA collaboration</a:t>
            </a:r>
          </a:p>
          <a:p>
            <a:pPr>
              <a:defRPr/>
            </a:pPr>
            <a:r>
              <a:rPr lang="en-US" sz="23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Grupo</a:t>
            </a:r>
            <a:r>
              <a:rPr lang="en-US" sz="23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 de </a:t>
            </a:r>
            <a:r>
              <a:rPr lang="en-US" sz="23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Física</a:t>
            </a:r>
            <a:r>
              <a:rPr lang="en-US" sz="23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 Nuclear, </a:t>
            </a:r>
            <a:r>
              <a:rPr lang="en-US" sz="23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Dpto</a:t>
            </a:r>
            <a:r>
              <a:rPr lang="en-US" sz="23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. </a:t>
            </a:r>
            <a:r>
              <a:rPr lang="en-US" sz="23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Física</a:t>
            </a:r>
            <a:r>
              <a:rPr lang="en-US" sz="23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 </a:t>
            </a:r>
            <a:r>
              <a:rPr lang="en-US" sz="23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Atómica</a:t>
            </a:r>
            <a:r>
              <a:rPr lang="en-US" sz="23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, Molecular </a:t>
            </a:r>
            <a:r>
              <a:rPr lang="en-US" sz="23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y</a:t>
            </a:r>
            <a:r>
              <a:rPr lang="en-US" sz="23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Times New Roman" charset="0"/>
                <a:cs typeface="Times New Roman" charset="0"/>
              </a:rPr>
              <a:t> Nuclear, Universidad Complutense, E-28040 Madrid, Spain</a:t>
            </a:r>
          </a:p>
        </p:txBody>
      </p:sp>
      <p:pic>
        <p:nvPicPr>
          <p:cNvPr id="5" name="Picture 4" descr="logoUCM.gif"/>
          <p:cNvPicPr>
            <a:picLocks noChangeAspect="1"/>
          </p:cNvPicPr>
          <p:nvPr/>
        </p:nvPicPr>
        <p:blipFill>
          <a:blip r:embed="rId3">
            <a:alphaModFix amt="84000"/>
          </a:blip>
          <a:srcRect/>
          <a:stretch>
            <a:fillRect/>
          </a:stretch>
        </p:blipFill>
        <p:spPr bwMode="auto">
          <a:xfrm>
            <a:off x="9080500" y="6673850"/>
            <a:ext cx="16002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Geant4 simulations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L.M. Fraile – </a:t>
            </a:r>
            <a:r>
              <a:rPr lang="en-GB" b="1" dirty="0" smtClean="0"/>
              <a:t>GFN-UCM</a:t>
            </a:r>
            <a:endParaRPr lang="en-GB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322431" y="1200318"/>
            <a:ext cx="6550776" cy="135175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 lIns="104242" tIns="52121" rIns="104242" bIns="52121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"/>
                <a:cs typeface="Arial"/>
              </a:rPr>
              <a:t>O.J. Roberts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, A.M. Bruce et al., NIM A Feb 2014, accepted</a:t>
            </a:r>
            <a:r>
              <a:rPr lang="en-US" b="1" dirty="0" smtClean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b="1" dirty="0" smtClean="0"/>
              <a:t>http: //dx.doi.org/10.1016/j.nima.2014.02.037</a:t>
            </a:r>
            <a:r>
              <a:rPr lang="en-US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US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6" name="Picture 5" descr="roberts-gr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59" y="3868296"/>
            <a:ext cx="10491526" cy="3641372"/>
          </a:xfrm>
          <a:prstGeom prst="rect">
            <a:avLst/>
          </a:prstGeom>
        </p:spPr>
      </p:pic>
      <p:sp>
        <p:nvSpPr>
          <p:cNvPr id="25" name="Freeform 24"/>
          <p:cNvSpPr/>
          <p:nvPr/>
        </p:nvSpPr>
        <p:spPr bwMode="auto">
          <a:xfrm>
            <a:off x="2498408" y="3228584"/>
            <a:ext cx="3529003" cy="2403012"/>
          </a:xfrm>
          <a:custGeom>
            <a:avLst/>
            <a:gdLst>
              <a:gd name="connsiteX0" fmla="*/ 265140 w 2577877"/>
              <a:gd name="connsiteY0" fmla="*/ 2499895 h 2499895"/>
              <a:gd name="connsiteX1" fmla="*/ 385456 w 2577877"/>
              <a:gd name="connsiteY1" fmla="*/ 681790 h 2499895"/>
              <a:gd name="connsiteX2" fmla="*/ 2577877 w 2577877"/>
              <a:gd name="connsiteY2" fmla="*/ 0 h 249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7877" h="2499895">
                <a:moveTo>
                  <a:pt x="265140" y="2499895"/>
                </a:moveTo>
                <a:cubicBezTo>
                  <a:pt x="132570" y="1799167"/>
                  <a:pt x="0" y="1098439"/>
                  <a:pt x="385456" y="681790"/>
                </a:cubicBezTo>
                <a:cubicBezTo>
                  <a:pt x="770912" y="265141"/>
                  <a:pt x="1674394" y="132570"/>
                  <a:pt x="2577877" y="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104242" tIns="52121" rIns="104242" bIns="52121" numCol="1" rtlCol="0" anchor="t" anchorCtr="0" compatLnSpc="1">
            <a:prstTxWarp prst="textNoShape">
              <a:avLst/>
            </a:prstTxWarp>
          </a:bodyPr>
          <a:lstStyle/>
          <a:p>
            <a:pPr defTabSz="1042416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</a:pPr>
            <a:endParaRPr lang="en-US" b="1" dirty="0">
              <a:latin typeface="Times New Roman" pitchFamily="18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1983113" y="2756830"/>
            <a:ext cx="3981839" cy="2255586"/>
          </a:xfrm>
          <a:custGeom>
            <a:avLst/>
            <a:gdLst>
              <a:gd name="connsiteX0" fmla="*/ 265140 w 2577877"/>
              <a:gd name="connsiteY0" fmla="*/ 2499895 h 2499895"/>
              <a:gd name="connsiteX1" fmla="*/ 385456 w 2577877"/>
              <a:gd name="connsiteY1" fmla="*/ 681790 h 2499895"/>
              <a:gd name="connsiteX2" fmla="*/ 2577877 w 2577877"/>
              <a:gd name="connsiteY2" fmla="*/ 0 h 249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7877" h="2499895">
                <a:moveTo>
                  <a:pt x="265140" y="2499895"/>
                </a:moveTo>
                <a:cubicBezTo>
                  <a:pt x="132570" y="1799167"/>
                  <a:pt x="0" y="1098439"/>
                  <a:pt x="385456" y="681790"/>
                </a:cubicBezTo>
                <a:cubicBezTo>
                  <a:pt x="770912" y="265141"/>
                  <a:pt x="1674394" y="132570"/>
                  <a:pt x="2577877" y="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104242" tIns="52121" rIns="104242" bIns="52121" numCol="1" rtlCol="0" anchor="t" anchorCtr="0" compatLnSpc="1">
            <a:prstTxWarp prst="textNoShape">
              <a:avLst/>
            </a:prstTxWarp>
          </a:bodyPr>
          <a:lstStyle/>
          <a:p>
            <a:pPr defTabSz="1042416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</a:pPr>
            <a:endParaRPr lang="en-US" b="1" dirty="0">
              <a:latin typeface="Times New Roman" pitchFamily="18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3075645" y="3641372"/>
            <a:ext cx="2951765" cy="2002018"/>
          </a:xfrm>
          <a:custGeom>
            <a:avLst/>
            <a:gdLst>
              <a:gd name="connsiteX0" fmla="*/ 265140 w 2577877"/>
              <a:gd name="connsiteY0" fmla="*/ 2499895 h 2499895"/>
              <a:gd name="connsiteX1" fmla="*/ 385456 w 2577877"/>
              <a:gd name="connsiteY1" fmla="*/ 681790 h 2499895"/>
              <a:gd name="connsiteX2" fmla="*/ 2577877 w 2577877"/>
              <a:gd name="connsiteY2" fmla="*/ 0 h 249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7877" h="2499895">
                <a:moveTo>
                  <a:pt x="265140" y="2499895"/>
                </a:moveTo>
                <a:cubicBezTo>
                  <a:pt x="132570" y="1799167"/>
                  <a:pt x="0" y="1098439"/>
                  <a:pt x="385456" y="681790"/>
                </a:cubicBezTo>
                <a:cubicBezTo>
                  <a:pt x="770912" y="265141"/>
                  <a:pt x="1674394" y="132570"/>
                  <a:pt x="2577877" y="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104242" tIns="52121" rIns="104242" bIns="52121" numCol="1" rtlCol="0" anchor="t" anchorCtr="0" compatLnSpc="1">
            <a:prstTxWarp prst="textNoShape">
              <a:avLst/>
            </a:prstTxWarp>
          </a:bodyPr>
          <a:lstStyle/>
          <a:p>
            <a:pPr defTabSz="1042416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</a:pPr>
            <a:endParaRPr lang="en-US" b="1" dirty="0"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96500" y="2508641"/>
            <a:ext cx="5231045" cy="1351755"/>
          </a:xfrm>
          <a:prstGeom prst="rect">
            <a:avLst/>
          </a:prstGeom>
        </p:spPr>
        <p:txBody>
          <a:bodyPr wrap="square" lIns="104242" tIns="52121" rIns="104242" bIns="52121">
            <a:spAutoFit/>
          </a:bodyPr>
          <a:lstStyle/>
          <a:p>
            <a:pPr lvl="1"/>
            <a:r>
              <a:rPr lang="en-US" b="1" dirty="0" err="1" smtClean="0">
                <a:solidFill>
                  <a:srgbClr val="FF9F3F"/>
                </a:solidFill>
                <a:latin typeface="Calibri" charset="0"/>
                <a:ea typeface="Calibri" charset="0"/>
                <a:cs typeface="Calibri" charset="0"/>
              </a:rPr>
              <a:t>Studsvik</a:t>
            </a:r>
            <a:r>
              <a:rPr lang="en-US" b="1" dirty="0" smtClean="0">
                <a:solidFill>
                  <a:srgbClr val="FF9F3F"/>
                </a:solidFill>
                <a:latin typeface="Calibri" charset="0"/>
                <a:ea typeface="Calibri" charset="0"/>
                <a:cs typeface="Calibri" charset="0"/>
              </a:rPr>
              <a:t> “hybrid”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1.5” </a:t>
            </a:r>
            <a:r>
              <a:rPr lang="en-US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 1.5” </a:t>
            </a:r>
            <a:r>
              <a:rPr lang="en-US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cyl</a:t>
            </a:r>
            <a:r>
              <a:rPr lang="en-US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1.5”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2”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cyl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69222" y="3862507"/>
            <a:ext cx="3497773" cy="520758"/>
          </a:xfrm>
          <a:prstGeom prst="rect">
            <a:avLst/>
          </a:prstGeom>
          <a:noFill/>
        </p:spPr>
        <p:txBody>
          <a:bodyPr wrap="square" lIns="104242" tIns="52121" rIns="104242" bIns="52121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Efficiency for 1 ring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and shielding</a:t>
            </a:r>
          </a:p>
          <a:p>
            <a:r>
              <a:rPr lang="en-US" dirty="0" smtClean="0"/>
              <a:t>Beta detection</a:t>
            </a:r>
          </a:p>
          <a:p>
            <a:r>
              <a:rPr lang="en-US" dirty="0" smtClean="0"/>
              <a:t>Layout of the fast timing array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L.M. Fraile – </a:t>
            </a:r>
            <a:r>
              <a:rPr lang="en-GB" b="1" smtClean="0"/>
              <a:t>GFN-UCM</a:t>
            </a:r>
            <a:endParaRPr lang="en-GB" sz="1600" b="1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468597" y="99789"/>
            <a:ext cx="9178727" cy="73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31" tIns="52115" rIns="104231" bIns="52115" numCol="1" anchor="ctr" anchorCtr="0" compatLnSpc="1">
            <a:prstTxWarp prst="textNoShape">
              <a:avLst/>
            </a:prstTxWarp>
          </a:bodyPr>
          <a:lstStyle/>
          <a:p>
            <a:pPr algn="ctr" defTabSz="1042416" eaLnBrk="0" hangingPunct="0"/>
            <a:r>
              <a:rPr lang="en-US" sz="3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 pitchFamily="-65" charset="-128"/>
                <a:cs typeface="ＭＳ Ｐゴシック" pitchFamily="-65" charset="-128"/>
              </a:rPr>
              <a:t>Technical specifications and design details</a:t>
            </a:r>
            <a:endParaRPr lang="en-US" sz="3400" kern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8" name="Bild 21" descr="angles1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mv="urn:schemas-microsoft-com:mac:vml" xmlns:mo="http://schemas.microsoft.com/office/mac/office/2008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882018" y="3146377"/>
            <a:ext cx="3856406" cy="4358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20" descr="angles2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mv="urn:schemas-microsoft-com:mac:vml" xmlns:mo="http://schemas.microsoft.com/office/mac/office/2008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758750" y="3310752"/>
            <a:ext cx="1991571" cy="425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22" descr="setup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mv="urn:schemas-microsoft-com:mac:vml" xmlns:mo="http://schemas.microsoft.com/office/mac/office/2008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767"/>
            <a:ext cx="4329282" cy="4070083"/>
          </a:xfrm>
          <a:prstGeom prst="rect">
            <a:avLst/>
          </a:prstGeom>
          <a:solidFill>
            <a:srgbClr val="C6D9F1"/>
          </a:solidFill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6907581" y="2993491"/>
            <a:ext cx="176205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Arial"/>
                <a:cs typeface="Arial"/>
              </a:rPr>
              <a:t>STFC, UK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specifications and design details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655" y="1046295"/>
            <a:ext cx="9642475" cy="6372225"/>
          </a:xfrm>
        </p:spPr>
        <p:txBody>
          <a:bodyPr>
            <a:normAutofit/>
          </a:bodyPr>
          <a:lstStyle/>
          <a:p>
            <a:r>
              <a:rPr lang="en-US" dirty="0" smtClean="0"/>
              <a:t>Electronics and Data Acquisition System</a:t>
            </a:r>
          </a:p>
          <a:p>
            <a:pPr lvl="1"/>
            <a:r>
              <a:rPr lang="en-US" dirty="0" smtClean="0"/>
              <a:t> Dynode (E) + Anode (</a:t>
            </a:r>
            <a:r>
              <a:rPr lang="en-US" dirty="0" err="1" smtClean="0"/>
              <a:t>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CAEN V1724 100 MHz </a:t>
            </a:r>
            <a:r>
              <a:rPr lang="en-US" dirty="0" smtClean="0"/>
              <a:t>digitizers</a:t>
            </a:r>
            <a:r>
              <a:rPr lang="en-US" dirty="0" smtClean="0"/>
              <a:t>, V1751 1 GHz </a:t>
            </a:r>
            <a:r>
              <a:rPr lang="en-US" dirty="0" smtClean="0"/>
              <a:t>for </a:t>
            </a:r>
            <a:r>
              <a:rPr lang="en-US" dirty="0" smtClean="0"/>
              <a:t>E </a:t>
            </a:r>
          </a:p>
          <a:p>
            <a:pPr lvl="1"/>
            <a:r>
              <a:rPr lang="en-US" dirty="0" smtClean="0"/>
              <a:t> Analog ORTEC: CFD 935 + </a:t>
            </a:r>
            <a:r>
              <a:rPr lang="en-US" dirty="0" smtClean="0"/>
              <a:t>TDCs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/>
              <a:t>CFD</a:t>
            </a:r>
            <a:endParaRPr lang="en-US" dirty="0" smtClean="0"/>
          </a:p>
          <a:p>
            <a:pPr lvl="2"/>
            <a:r>
              <a:rPr lang="en-GB" dirty="0" smtClean="0"/>
              <a:t>V1290 </a:t>
            </a:r>
            <a:r>
              <a:rPr lang="en-GB" dirty="0" smtClean="0"/>
              <a:t>TDC (25 ps LSB) </a:t>
            </a:r>
            <a:endParaRPr lang="en-US" dirty="0" smtClean="0"/>
          </a:p>
          <a:p>
            <a:pPr lvl="2"/>
            <a:r>
              <a:rPr lang="en-US" dirty="0" smtClean="0"/>
              <a:t>Use of  </a:t>
            </a:r>
            <a:r>
              <a:rPr lang="en-GB" dirty="0" smtClean="0"/>
              <a:t>TRB3: a 264 </a:t>
            </a:r>
            <a:r>
              <a:rPr lang="en-GB" dirty="0" err="1" smtClean="0"/>
              <a:t>ch</a:t>
            </a:r>
            <a:r>
              <a:rPr lang="en-GB" dirty="0" smtClean="0"/>
              <a:t> “high-precision” TDC at </a:t>
            </a:r>
            <a:r>
              <a:rPr lang="en-GB" dirty="0" smtClean="0"/>
              <a:t>GSI</a:t>
            </a:r>
            <a:endParaRPr lang="en-GB" dirty="0" smtClean="0"/>
          </a:p>
          <a:p>
            <a:pPr lvl="2"/>
            <a:r>
              <a:rPr lang="en-GB" dirty="0" err="1" smtClean="0"/>
              <a:t>Mesytec</a:t>
            </a:r>
            <a:r>
              <a:rPr lang="en-GB" dirty="0" smtClean="0"/>
              <a:t> 10 ps TDCs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L.M. Fraile – </a:t>
            </a:r>
            <a:r>
              <a:rPr lang="en-GB" b="1" smtClean="0"/>
              <a:t>GFN-UCM</a:t>
            </a:r>
            <a:endParaRPr lang="en-GB" sz="1600" b="1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specifications</a:t>
            </a:r>
            <a:r>
              <a:rPr lang="de-DE" dirty="0" smtClean="0"/>
              <a:t> and </a:t>
            </a:r>
            <a:r>
              <a:rPr lang="de-DE" dirty="0" err="1" smtClean="0"/>
              <a:t>design</a:t>
            </a:r>
            <a:r>
              <a:rPr lang="de-DE" dirty="0" smtClean="0"/>
              <a:t> </a:t>
            </a:r>
            <a:r>
              <a:rPr lang="de-DE" dirty="0" err="1" smtClean="0"/>
              <a:t>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19" y="931009"/>
            <a:ext cx="10403577" cy="6503249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</a:pPr>
            <a:r>
              <a:rPr lang="en-US" dirty="0" smtClean="0"/>
              <a:t>Digitizing algorithms</a:t>
            </a:r>
          </a:p>
          <a:p>
            <a:pPr lvl="1">
              <a:buClr>
                <a:srgbClr val="0000CC"/>
              </a:buClr>
            </a:pPr>
            <a:r>
              <a:rPr lang="en-US" dirty="0" smtClean="0"/>
              <a:t> tests</a:t>
            </a:r>
          </a:p>
          <a:p>
            <a:pPr>
              <a:buClr>
                <a:srgbClr val="0000CC"/>
              </a:buClr>
            </a:pPr>
            <a:r>
              <a:rPr lang="en-US" dirty="0" smtClean="0"/>
              <a:t>Analysis methods</a:t>
            </a:r>
          </a:p>
          <a:p>
            <a:pPr>
              <a:buClr>
                <a:srgbClr val="0000CC"/>
              </a:buClr>
              <a:buNone/>
            </a:pPr>
            <a:r>
              <a:rPr lang="en-US" sz="2054" b="1" kern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J.-M. </a:t>
            </a:r>
            <a:r>
              <a:rPr lang="en-US" sz="2054" b="1" kern="12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Régis</a:t>
            </a:r>
            <a:r>
              <a:rPr lang="en-US" sz="2054" b="1" kern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et al., </a:t>
            </a:r>
            <a:r>
              <a:rPr lang="en-US" sz="2054" b="1" kern="12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Nucl</a:t>
            </a:r>
            <a:r>
              <a:rPr lang="en-US" sz="2054" b="1" kern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54" b="1" kern="1200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Instrum</a:t>
            </a:r>
            <a:r>
              <a:rPr lang="en-US" sz="2054" b="1" kern="1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 Methods A726 (2013) 191</a:t>
            </a:r>
            <a:r>
              <a:rPr lang="en-US" dirty="0" smtClean="0"/>
              <a:t> </a:t>
            </a:r>
          </a:p>
        </p:txBody>
      </p:sp>
      <p:pic>
        <p:nvPicPr>
          <p:cNvPr id="4" name="Grafik 225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mv="urn:schemas-microsoft-com:mac:vml" xmlns:mo="http://schemas.microsoft.com/office/mac/office/2008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val="0"/>
              </a:ext>
            </a:extLst>
          </a:blip>
          <a:srcRect l="-4552"/>
          <a:stretch>
            <a:fillRect/>
          </a:stretch>
        </p:blipFill>
        <p:spPr bwMode="auto">
          <a:xfrm>
            <a:off x="-115448" y="3300502"/>
            <a:ext cx="5629916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225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mv="urn:schemas-microsoft-com:mac:vml" xmlns:mo="http://schemas.microsoft.com/office/mac/office/2008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val="0"/>
              </a:ext>
            </a:extLst>
          </a:blip>
          <a:srcRect r="-4297"/>
          <a:stretch>
            <a:fillRect/>
          </a:stretch>
        </p:blipFill>
        <p:spPr bwMode="auto">
          <a:xfrm>
            <a:off x="5576778" y="3320830"/>
            <a:ext cx="5277094" cy="288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Previous prototypes and test </a:t>
            </a:r>
            <a:r>
              <a:rPr lang="en-US" sz="2800" b="1" dirty="0" smtClean="0"/>
              <a:t>experiments</a:t>
            </a:r>
          </a:p>
          <a:p>
            <a:pPr lvl="1"/>
            <a:r>
              <a:rPr lang="en-US" sz="2300" b="1" dirty="0" smtClean="0"/>
              <a:t> </a:t>
            </a:r>
            <a:r>
              <a:rPr lang="en-US" sz="2300" b="1" dirty="0" err="1" smtClean="0"/>
              <a:t>ROSphere</a:t>
            </a:r>
            <a:endParaRPr lang="en-US" sz="2300" b="1" dirty="0" smtClean="0"/>
          </a:p>
          <a:p>
            <a:pPr lvl="1"/>
            <a:r>
              <a:rPr lang="en-US" sz="2400" dirty="0" smtClean="0"/>
              <a:t> A mixed array of EXOGAM and FATIMA detectors at ILL</a:t>
            </a:r>
          </a:p>
          <a:p>
            <a:r>
              <a:rPr lang="en-US" sz="2800" dirty="0" smtClean="0"/>
              <a:t>Radiation environment and safety issues</a:t>
            </a:r>
          </a:p>
          <a:p>
            <a:r>
              <a:rPr lang="en-US" sz="2800" dirty="0" smtClean="0"/>
              <a:t>Production, quality assurance and acceptance tests</a:t>
            </a:r>
          </a:p>
          <a:p>
            <a:r>
              <a:rPr lang="en-US" sz="2800" dirty="0" smtClean="0"/>
              <a:t>Calibration with test beams</a:t>
            </a:r>
          </a:p>
          <a:p>
            <a:r>
              <a:rPr lang="en-US" sz="2800" dirty="0" smtClean="0"/>
              <a:t>Civil engineering and cave</a:t>
            </a:r>
          </a:p>
          <a:p>
            <a:r>
              <a:rPr lang="de-DE" sz="2800" dirty="0" smtClean="0"/>
              <a:t>Installation </a:t>
            </a:r>
            <a:r>
              <a:rPr lang="de-DE" sz="2800" dirty="0" err="1" smtClean="0"/>
              <a:t>procedure</a:t>
            </a:r>
            <a:r>
              <a:rPr lang="de-DE" sz="2800" dirty="0" smtClean="0"/>
              <a:t> and </a:t>
            </a:r>
            <a:r>
              <a:rPr lang="de-DE" sz="2800" dirty="0" err="1" smtClean="0"/>
              <a:t>logistics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L.M. Fraile – </a:t>
            </a:r>
            <a:r>
              <a:rPr lang="en-GB" b="1" smtClean="0"/>
              <a:t>GFN-UCM</a:t>
            </a:r>
            <a:endParaRPr lang="en-GB" sz="1600" b="1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L.M. Fraile – </a:t>
            </a:r>
            <a:r>
              <a:rPr lang="en-GB" b="1" smtClean="0"/>
              <a:t>GFN-UCM</a:t>
            </a:r>
            <a:endParaRPr lang="en-GB" sz="1600" b="1"/>
          </a:p>
        </p:txBody>
      </p:sp>
      <p:sp>
        <p:nvSpPr>
          <p:cNvPr id="4" name="Rectangle 3"/>
          <p:cNvSpPr/>
          <p:nvPr/>
        </p:nvSpPr>
        <p:spPr>
          <a:xfrm>
            <a:off x="5327555" y="6677019"/>
            <a:ext cx="5353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HISPEC_DESPEC.1.2.2.15  </a:t>
            </a:r>
            <a:r>
              <a:rPr lang="en-US" sz="2400" b="1" dirty="0" smtClean="0">
                <a:solidFill>
                  <a:srgbClr val="FF0000"/>
                </a:solidFill>
              </a:rPr>
              <a:t>FATIMA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5" name="object 16"/>
          <p:cNvSpPr/>
          <p:nvPr/>
        </p:nvSpPr>
        <p:spPr>
          <a:xfrm rot="5400000">
            <a:off x="-113723" y="3443866"/>
            <a:ext cx="4232707" cy="40052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" name="Picture 3" descr="detectorLaBr3.jpg"/>
          <p:cNvPicPr>
            <a:picLocks noChangeAspect="1"/>
          </p:cNvPicPr>
          <p:nvPr/>
        </p:nvPicPr>
        <p:blipFill>
          <a:blip r:embed="rId3"/>
          <a:srcRect l="9718" t="17360" r="17276" b="22591"/>
          <a:stretch>
            <a:fillRect/>
          </a:stretch>
        </p:blipFill>
        <p:spPr bwMode="auto">
          <a:xfrm rot="16200000">
            <a:off x="4324852" y="3240689"/>
            <a:ext cx="1810143" cy="200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468438" y="100013"/>
            <a:ext cx="91789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20" tIns="52109" rIns="104220" bIns="52109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pitchFamily="-65" charset="-128"/>
                <a:cs typeface="ＭＳ Ｐゴシック" pitchFamily="-65" charset="-128"/>
              </a:rPr>
              <a:t>FATIMA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49275" y="1190625"/>
            <a:ext cx="9642475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20" tIns="52109" rIns="104220" bIns="52109" numCol="1" anchor="t" anchorCtr="0" compatLnSpc="1">
            <a:prstTxWarp prst="textNoShape">
              <a:avLst/>
            </a:prstTxWarp>
          </a:bodyPr>
          <a:lstStyle/>
          <a:p>
            <a:pPr marL="388938" marR="0" lvl="0" indent="-3889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36 UK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cylindrical detectors</a:t>
            </a:r>
          </a:p>
          <a:p>
            <a:pPr marL="388938" marR="0" lvl="0" indent="-3889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ü"/>
              <a:tabLst/>
              <a:defRPr/>
            </a:pPr>
            <a:r>
              <a:rPr lang="en-US" sz="2800" b="1" kern="0" baseline="0" dirty="0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12</a:t>
            </a:r>
            <a:r>
              <a:rPr lang="en-US" sz="2800" b="1" kern="0" dirty="0" smtClean="0">
                <a:latin typeface="+mn-lt"/>
                <a:ea typeface="ＭＳ Ｐゴシック" pitchFamily="-65" charset="-128"/>
                <a:cs typeface="ＭＳ Ｐゴシック" pitchFamily="-65" charset="-128"/>
              </a:rPr>
              <a:t> conical detectors  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ＭＳ Ｐゴシック" pitchFamily="-65" charset="-128"/>
              <a:cs typeface="ＭＳ Ｐゴシック" pitchFamily="-65" charset="-128"/>
            </a:endParaRPr>
          </a:p>
          <a:p>
            <a:pPr marL="844550" marR="0" lvl="1" indent="-3238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Tx/>
              <a:buFont typeface="Times New Roman" charset="0"/>
              <a:buChar char="→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Electronic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chains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9002" y="6021606"/>
            <a:ext cx="31598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To be submitted soon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6750" y="539203"/>
            <a:ext cx="9443890" cy="1624612"/>
          </a:xfrm>
          <a:gradFill rotWithShape="1">
            <a:gsLst>
              <a:gs pos="0">
                <a:srgbClr val="FFCC66"/>
              </a:gs>
              <a:gs pos="100000">
                <a:srgbClr val="FFFFCC"/>
              </a:gs>
            </a:gsLst>
            <a:lin ang="2700000" scaled="1"/>
          </a:gradFill>
          <a:ln w="12700" cap="sq">
            <a:solidFill>
              <a:schemeClr val="tx1"/>
            </a:solidFill>
          </a:ln>
          <a:effectLst>
            <a:outerShdw blurRad="63500" dist="197566" dir="2700000" algn="ctr" rotWithShape="0">
              <a:schemeClr val="bg2">
                <a:alpha val="74998"/>
              </a:schemeClr>
            </a:outerShdw>
          </a:effectLst>
        </p:spPr>
        <p:txBody>
          <a:bodyPr lIns="0" tIns="0" rIns="0" bIns="0" anchor="ctr" anchorCtr="1"/>
          <a:lstStyle/>
          <a:p>
            <a:pPr>
              <a:spcBef>
                <a:spcPts val="0"/>
              </a:spcBef>
              <a:defRPr/>
            </a:pPr>
            <a:r>
              <a:rPr lang="en-US" sz="4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Times New Roman" pitchFamily="-65" charset="0"/>
                <a:cs typeface="Calibri"/>
              </a:rPr>
              <a:t>ISOLDE Decay Station experiments</a:t>
            </a:r>
            <a:endParaRPr lang="en-US" sz="41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  <a:ea typeface="Times New Roman" pitchFamily="-65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GB"/>
              <a:t>L.M. Fraile</a:t>
            </a:r>
            <a:endParaRPr lang="en-GB" sz="1600">
              <a:latin typeface="Times New Roman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0" y="1243013"/>
            <a:ext cx="5399088" cy="4422775"/>
            <a:chOff x="0" y="710"/>
            <a:chExt cx="2912" cy="2526"/>
          </a:xfrm>
        </p:grpSpPr>
        <p:pic>
          <p:nvPicPr>
            <p:cNvPr id="28680" name="Picture 14" descr="IMG_3198"/>
            <p:cNvPicPr>
              <a:picLocks noChangeAspect="1" noChangeArrowheads="1"/>
            </p:cNvPicPr>
            <p:nvPr/>
          </p:nvPicPr>
          <p:blipFill>
            <a:blip r:embed="rId3">
              <a:lum bright="12000" contrast="24000"/>
            </a:blip>
            <a:srcRect/>
            <a:stretch>
              <a:fillRect/>
            </a:stretch>
          </p:blipFill>
          <p:spPr bwMode="auto">
            <a:xfrm>
              <a:off x="222" y="726"/>
              <a:ext cx="2690" cy="2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Text Box 5"/>
            <p:cNvSpPr txBox="1">
              <a:spLocks noChangeArrowheads="1"/>
            </p:cNvSpPr>
            <p:nvPr/>
          </p:nvSpPr>
          <p:spPr bwMode="auto">
            <a:xfrm rot="1779815">
              <a:off x="32" y="1172"/>
              <a:ext cx="673" cy="25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2300">
                  <a:solidFill>
                    <a:schemeClr val="accent2"/>
                  </a:solidFill>
                </a:rPr>
                <a:t>HPGe</a:t>
              </a:r>
              <a:endParaRPr lang="en-US" sz="2300">
                <a:solidFill>
                  <a:schemeClr val="accent2"/>
                </a:solidFill>
              </a:endParaRPr>
            </a:p>
          </p:txBody>
        </p:sp>
        <p:sp>
          <p:nvSpPr>
            <p:cNvPr id="28682" name="Text Box 7"/>
            <p:cNvSpPr txBox="1">
              <a:spLocks noChangeArrowheads="1"/>
            </p:cNvSpPr>
            <p:nvPr/>
          </p:nvSpPr>
          <p:spPr bwMode="auto">
            <a:xfrm rot="18611195" flipH="1">
              <a:off x="348" y="2686"/>
              <a:ext cx="858" cy="24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2300">
                  <a:solidFill>
                    <a:srgbClr val="FF0000"/>
                  </a:solidFill>
                </a:rPr>
                <a:t>LaBr</a:t>
              </a:r>
              <a:r>
                <a:rPr lang="sv-SE" sz="2300" baseline="-25000">
                  <a:solidFill>
                    <a:srgbClr val="FF0000"/>
                  </a:solidFill>
                </a:rPr>
                <a:t>3</a:t>
              </a:r>
              <a:r>
                <a:rPr lang="sv-SE" sz="2300">
                  <a:solidFill>
                    <a:srgbClr val="FF0000"/>
                  </a:solidFill>
                </a:rPr>
                <a:t>(Ce)</a:t>
              </a:r>
              <a:r>
                <a:rPr lang="sv-SE" sz="2300">
                  <a:solidFill>
                    <a:schemeClr val="accent2"/>
                  </a:solidFill>
                </a:rPr>
                <a:t> </a:t>
              </a:r>
              <a:endParaRPr lang="en-US" sz="2300">
                <a:solidFill>
                  <a:schemeClr val="accent2"/>
                </a:solidFill>
              </a:endParaRPr>
            </a:p>
          </p:txBody>
        </p:sp>
        <p:sp>
          <p:nvSpPr>
            <p:cNvPr id="28683" name="Text Box 8"/>
            <p:cNvSpPr txBox="1">
              <a:spLocks noChangeArrowheads="1"/>
            </p:cNvSpPr>
            <p:nvPr/>
          </p:nvSpPr>
          <p:spPr bwMode="auto">
            <a:xfrm rot="3303551" flipH="1">
              <a:off x="730" y="891"/>
              <a:ext cx="603" cy="24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2300">
                  <a:solidFill>
                    <a:srgbClr val="FF0000"/>
                  </a:solidFill>
                </a:rPr>
                <a:t>BaF</a:t>
              </a:r>
              <a:r>
                <a:rPr lang="sv-SE" sz="2300" baseline="-25000">
                  <a:solidFill>
                    <a:srgbClr val="FF0000"/>
                  </a:solidFill>
                </a:rPr>
                <a:t>2</a:t>
              </a:r>
              <a:endParaRPr lang="en-US" sz="2300">
                <a:solidFill>
                  <a:srgbClr val="FF0000"/>
                </a:solidFill>
              </a:endParaRPr>
            </a:p>
          </p:txBody>
        </p:sp>
        <p:sp>
          <p:nvSpPr>
            <p:cNvPr id="28684" name="Line 9"/>
            <p:cNvSpPr>
              <a:spLocks noChangeShapeType="1"/>
            </p:cNvSpPr>
            <p:nvPr/>
          </p:nvSpPr>
          <p:spPr bwMode="auto">
            <a:xfrm flipV="1">
              <a:off x="222" y="1812"/>
              <a:ext cx="1253" cy="10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 rot="-263878">
              <a:off x="0" y="1874"/>
              <a:ext cx="1502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b="1" dirty="0">
                  <a:solidFill>
                    <a:srgbClr val="FF0000"/>
                  </a:solidFill>
                </a:rPr>
                <a:t>ISOLDE beam</a:t>
              </a:r>
            </a:p>
          </p:txBody>
        </p:sp>
        <p:sp>
          <p:nvSpPr>
            <p:cNvPr id="28686" name="Text Box 6"/>
            <p:cNvSpPr txBox="1">
              <a:spLocks noChangeArrowheads="1"/>
            </p:cNvSpPr>
            <p:nvPr/>
          </p:nvSpPr>
          <p:spPr bwMode="auto">
            <a:xfrm rot="-349580">
              <a:off x="1694" y="1583"/>
              <a:ext cx="946" cy="25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2300">
                  <a:solidFill>
                    <a:schemeClr val="tx1"/>
                  </a:solidFill>
                  <a:sym typeface="Symbol" charset="2"/>
                </a:rPr>
                <a:t>Fast </a:t>
              </a:r>
              <a:endParaRPr lang="en-US" sz="2100" b="1">
                <a:solidFill>
                  <a:schemeClr val="tx1"/>
                </a:solidFill>
              </a:endParaRPr>
            </a:p>
          </p:txBody>
        </p:sp>
      </p:grpSp>
      <p:sp>
        <p:nvSpPr>
          <p:cNvPr id="1532943" name="Rectangle 15"/>
          <p:cNvSpPr>
            <a:spLocks noChangeArrowheads="1"/>
          </p:cNvSpPr>
          <p:nvPr/>
        </p:nvSpPr>
        <p:spPr bwMode="auto">
          <a:xfrm>
            <a:off x="1335088" y="112713"/>
            <a:ext cx="847566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20" tIns="52109" rIns="104220" bIns="52109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Compact </a:t>
            </a: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setup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1532946" name="Text Box 18"/>
          <p:cNvSpPr txBox="1">
            <a:spLocks noChangeArrowheads="1"/>
          </p:cNvSpPr>
          <p:nvPr/>
        </p:nvSpPr>
        <p:spPr bwMode="auto">
          <a:xfrm>
            <a:off x="274638" y="5965825"/>
            <a:ext cx="39941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20" tIns="52109" rIns="104220" bIns="52109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  <a:latin typeface="Arial" charset="0"/>
              </a:rPr>
              <a:t>HPGe:</a:t>
            </a:r>
            <a:r>
              <a:rPr lang="en-US" sz="1800">
                <a:solidFill>
                  <a:schemeClr val="accent2"/>
                </a:solidFill>
                <a:latin typeface="Arial" charset="0"/>
              </a:rPr>
              <a:t>  </a:t>
            </a:r>
            <a:endParaRPr lang="en-US" sz="1800" b="1">
              <a:solidFill>
                <a:schemeClr val="accent2"/>
              </a:solidFill>
              <a:latin typeface="Arial" charset="0"/>
            </a:endParaRPr>
          </a:p>
          <a:p>
            <a:r>
              <a:rPr lang="en-US" sz="1800">
                <a:solidFill>
                  <a:schemeClr val="tx1"/>
                </a:solidFill>
                <a:latin typeface="Arial" charset="0"/>
              </a:rPr>
              <a:t>High energy resolution</a:t>
            </a:r>
          </a:p>
          <a:p>
            <a:r>
              <a:rPr lang="en-US" sz="1800">
                <a:solidFill>
                  <a:schemeClr val="tx1"/>
                </a:solidFill>
                <a:latin typeface="Arial" charset="0"/>
              </a:rPr>
              <a:t>Poor time response</a:t>
            </a:r>
            <a:endParaRPr lang="el-GR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2947" name="Text Box 19"/>
          <p:cNvSpPr txBox="1">
            <a:spLocks noChangeArrowheads="1"/>
          </p:cNvSpPr>
          <p:nvPr/>
        </p:nvSpPr>
        <p:spPr bwMode="auto">
          <a:xfrm>
            <a:off x="2994025" y="6013450"/>
            <a:ext cx="76279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20" tIns="52109" rIns="104220" bIns="52109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TIMING</a:t>
            </a:r>
          </a:p>
          <a:p>
            <a:r>
              <a:rPr lang="en-US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LaBr</a:t>
            </a:r>
            <a:r>
              <a:rPr lang="en-US" sz="1800" b="1" baseline="-25000" dirty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(Ce):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Fast response </a:t>
            </a:r>
            <a:r>
              <a:rPr lang="el-GR" sz="1800" dirty="0">
                <a:solidFill>
                  <a:schemeClr val="tx1"/>
                </a:solidFill>
                <a:latin typeface="Arial" charset="0"/>
              </a:rPr>
              <a:t>γ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-detectors /  poor energy resolution</a:t>
            </a:r>
          </a:p>
          <a:p>
            <a:r>
              <a:rPr lang="en-US" sz="1800" b="1" dirty="0">
                <a:solidFill>
                  <a:schemeClr val="tx1"/>
                </a:solidFill>
                <a:latin typeface="Arial" charset="0"/>
              </a:rPr>
              <a:t> Plastic </a:t>
            </a:r>
            <a:r>
              <a:rPr lang="en-US" sz="1800" b="1" dirty="0" err="1">
                <a:solidFill>
                  <a:schemeClr val="tx1"/>
                </a:solidFill>
                <a:latin typeface="Arial" charset="0"/>
                <a:sym typeface="Symbol" charset="2"/>
              </a:rPr>
              <a:t></a:t>
            </a:r>
            <a:r>
              <a:rPr lang="en-US" sz="1800" b="1" dirty="0">
                <a:solidFill>
                  <a:schemeClr val="tx1"/>
                </a:solidFill>
                <a:latin typeface="Arial" charset="0"/>
                <a:sym typeface="Symbol" charset="2"/>
              </a:rPr>
              <a:t> scintillator: 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Fast response /  efficient start detector</a:t>
            </a:r>
            <a:endParaRPr lang="en-US" sz="1800" dirty="0">
              <a:solidFill>
                <a:srgbClr val="00C405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65697" y="5397069"/>
            <a:ext cx="21996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i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βγγ</a:t>
            </a:r>
            <a:r>
              <a:rPr lang="es-ES_tradnl" sz="32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(</a:t>
            </a:r>
            <a:r>
              <a:rPr lang="es-ES_tradnl" sz="3200" b="1" i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t</a:t>
            </a:r>
            <a:r>
              <a:rPr lang="es-ES_tradnl" sz="32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) </a:t>
            </a:r>
            <a:r>
              <a:rPr lang="es-ES_tradnl" sz="3200" b="1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setup</a:t>
            </a:r>
            <a:endParaRPr lang="en-US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2F7"/>
              </a:clrFrom>
              <a:clrTo>
                <a:srgbClr val="F7F2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6116124" y="653037"/>
            <a:ext cx="3864939" cy="512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4125645" y="5154131"/>
            <a:ext cx="126654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4775" lvl="0"/>
            <a:r>
              <a:rPr lang="en-GB" sz="2300" dirty="0" smtClean="0">
                <a:solidFill>
                  <a:srgbClr val="003D7D"/>
                </a:solidFill>
                <a:latin typeface="Arial" charset="0"/>
              </a:rPr>
              <a:t>ISOLDE</a:t>
            </a:r>
            <a:endParaRPr lang="en-GB" sz="2300" baseline="-25000" dirty="0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8282824" y="5139044"/>
            <a:ext cx="2397876" cy="45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42" tIns="52121" rIns="104242" bIns="52121">
            <a:prstTxWarp prst="textNoShape">
              <a:avLst/>
            </a:prstTxWarp>
            <a:spAutoFit/>
          </a:bodyPr>
          <a:lstStyle/>
          <a:p>
            <a:pPr marL="104775"/>
            <a:r>
              <a:rPr lang="en-GB" sz="2300" dirty="0" err="1" smtClean="0">
                <a:solidFill>
                  <a:srgbClr val="003D7D"/>
                </a:solidFill>
                <a:latin typeface="Arial" charset="0"/>
              </a:rPr>
              <a:t>Lohengrin</a:t>
            </a:r>
            <a:r>
              <a:rPr lang="en-GB" sz="2300" dirty="0" smtClean="0">
                <a:solidFill>
                  <a:srgbClr val="003D7D"/>
                </a:solidFill>
                <a:latin typeface="Arial" charset="0"/>
              </a:rPr>
              <a:t> </a:t>
            </a:r>
            <a:r>
              <a:rPr lang="en-GB" sz="2300" dirty="0">
                <a:solidFill>
                  <a:srgbClr val="003D7D"/>
                </a:solidFill>
                <a:latin typeface="Arial" charset="0"/>
              </a:rPr>
              <a:t>- 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46" grpId="0"/>
      <p:bldP spid="15329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2894" y="254667"/>
            <a:ext cx="8074497" cy="597703"/>
          </a:xfrm>
          <a:prstGeom prst="rect">
            <a:avLst/>
          </a:prstGeom>
          <a:noFill/>
        </p:spPr>
        <p:txBody>
          <a:bodyPr wrap="square" lIns="104242" tIns="52121" rIns="104242" bIns="52121" rtlCol="0">
            <a:spAutoFit/>
          </a:bodyPr>
          <a:lstStyle/>
          <a:p>
            <a:pPr algn="ctr"/>
            <a:r>
              <a:rPr lang="nl-BE" sz="3200" b="1" dirty="0" smtClean="0"/>
              <a:t>IDS in the ISOLDE hall</a:t>
            </a: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 bwMode="auto">
          <a:xfrm>
            <a:off x="236550" y="1138515"/>
            <a:ext cx="10226387" cy="534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6"/>
          <p:cNvSpPr txBox="1"/>
          <p:nvPr/>
        </p:nvSpPr>
        <p:spPr>
          <a:xfrm>
            <a:off x="4450484" y="6461299"/>
            <a:ext cx="1164507" cy="3514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lIns="104242" tIns="52121" rIns="104242" bIns="52121" rtlCol="0">
            <a:spAutoFit/>
          </a:bodyPr>
          <a:lstStyle/>
          <a:p>
            <a:pPr algn="ctr"/>
            <a:r>
              <a:rPr lang="fr-FR" sz="16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ISOLTRAP</a:t>
            </a:r>
          </a:p>
        </p:txBody>
      </p:sp>
      <p:sp>
        <p:nvSpPr>
          <p:cNvPr id="11" name="ZoneTexte 94"/>
          <p:cNvSpPr txBox="1"/>
          <p:nvPr/>
        </p:nvSpPr>
        <p:spPr>
          <a:xfrm>
            <a:off x="2363147" y="6462065"/>
            <a:ext cx="962729" cy="35148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lIns="104242" tIns="52121" rIns="104242" bIns="52121" rtlCol="0">
            <a:spAutoFit/>
          </a:bodyPr>
          <a:lstStyle/>
          <a:p>
            <a:pPr algn="ctr"/>
            <a:r>
              <a:rPr lang="fr-FR" sz="1600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NICOLE</a:t>
            </a:r>
          </a:p>
        </p:txBody>
      </p:sp>
      <p:cxnSp>
        <p:nvCxnSpPr>
          <p:cNvPr id="12" name="Connecteur droit avec flèche 117"/>
          <p:cNvCxnSpPr/>
          <p:nvPr/>
        </p:nvCxnSpPr>
        <p:spPr>
          <a:xfrm flipV="1">
            <a:off x="2915866" y="5398880"/>
            <a:ext cx="655887" cy="1061311"/>
          </a:xfrm>
          <a:prstGeom prst="straightConnector1">
            <a:avLst/>
          </a:prstGeom>
          <a:ln w="19050">
            <a:solidFill>
              <a:srgbClr val="0070C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92"/>
          <p:cNvSpPr txBox="1"/>
          <p:nvPr/>
        </p:nvSpPr>
        <p:spPr>
          <a:xfrm>
            <a:off x="3489945" y="6462065"/>
            <a:ext cx="827713" cy="351481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rgbClr val="0070C0"/>
            </a:solidFill>
          </a:ln>
        </p:spPr>
        <p:txBody>
          <a:bodyPr wrap="square" lIns="104242" tIns="52121" rIns="104242" bIns="52121" rtlCol="0">
            <a:spAutoFit/>
          </a:bodyPr>
          <a:lstStyle/>
          <a:p>
            <a:pPr algn="ctr"/>
            <a:r>
              <a:rPr lang="fr-FR" sz="1600" b="1" dirty="0" smtClean="0">
                <a:ln>
                  <a:solidFill>
                    <a:srgbClr val="0070C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IDS</a:t>
            </a:r>
          </a:p>
        </p:txBody>
      </p:sp>
      <p:cxnSp>
        <p:nvCxnSpPr>
          <p:cNvPr id="14" name="Connecteur droit avec flèche 115"/>
          <p:cNvCxnSpPr/>
          <p:nvPr/>
        </p:nvCxnSpPr>
        <p:spPr>
          <a:xfrm flipV="1">
            <a:off x="3900209" y="5645252"/>
            <a:ext cx="165918" cy="814940"/>
          </a:xfrm>
          <a:prstGeom prst="straightConnector1">
            <a:avLst/>
          </a:prstGeom>
          <a:ln w="31750" cmpd="sng">
            <a:solidFill>
              <a:srgbClr val="0070C0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Étoile à 7 branches 128"/>
          <p:cNvSpPr/>
          <p:nvPr/>
        </p:nvSpPr>
        <p:spPr>
          <a:xfrm>
            <a:off x="3891578" y="5163124"/>
            <a:ext cx="578672" cy="532107"/>
          </a:xfrm>
          <a:prstGeom prst="star7">
            <a:avLst/>
          </a:prstGeom>
          <a:solidFill>
            <a:srgbClr val="FFFF00">
              <a:alpha val="25000"/>
            </a:srgbClr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42" tIns="52121" rIns="104242" bIns="52121"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6" name="Connecteur droit avec flèche 119"/>
          <p:cNvCxnSpPr>
            <a:stCxn id="10" idx="0"/>
          </p:cNvCxnSpPr>
          <p:nvPr/>
        </p:nvCxnSpPr>
        <p:spPr>
          <a:xfrm rot="16200000" flipV="1">
            <a:off x="4507482" y="5936042"/>
            <a:ext cx="853470" cy="197043"/>
          </a:xfrm>
          <a:prstGeom prst="straightConnector1">
            <a:avLst/>
          </a:prstGeom>
          <a:ln w="19050">
            <a:solidFill>
              <a:srgbClr val="0070C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7"/>
          <p:cNvGrpSpPr/>
          <p:nvPr/>
        </p:nvGrpSpPr>
        <p:grpSpPr>
          <a:xfrm>
            <a:off x="178012" y="322121"/>
            <a:ext cx="10502688" cy="6498449"/>
            <a:chOff x="-5240542" y="-1912735"/>
            <a:chExt cx="13143440" cy="8710614"/>
          </a:xfrm>
        </p:grpSpPr>
        <p:pic>
          <p:nvPicPr>
            <p:cNvPr id="28" name="Picture 4" descr="https://lh6.googleusercontent.com/us5vx5lbkoXaszEaSysw9px-R41VCEG3ODwh5lARsr96gGySsWT30Nc9qqYzSL7vi-CkTqGd1g3IxmWuWvOL_nEm3SqQkcC64y_s_828S57PRkafRafLGzLySV6vUgBvE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40542" y="-1912735"/>
              <a:ext cx="12883542" cy="8710614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911654" y="3812992"/>
              <a:ext cx="6991244" cy="2397771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410400" indent="-410400" defTabSz="1042416" fontAlgn="auto">
                <a:spcBef>
                  <a:spcPts val="661"/>
                </a:spcBef>
                <a:spcAft>
                  <a:spcPts val="0"/>
                </a:spcAft>
                <a:buSzPct val="110000"/>
                <a:buFont typeface="Arial" pitchFamily="34" charset="0"/>
                <a:buChar char="•"/>
                <a:defRPr/>
              </a:pPr>
              <a:r>
                <a:rPr lang="nl-BE" sz="1800" dirty="0" smtClean="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rPr>
                <a:t>Frame Osiris IFIN Bucharest</a:t>
              </a:r>
            </a:p>
            <a:p>
              <a:pPr marL="410400" indent="-410400" defTabSz="1042416" fontAlgn="auto">
                <a:spcBef>
                  <a:spcPts val="661"/>
                </a:spcBef>
                <a:spcAft>
                  <a:spcPts val="0"/>
                </a:spcAft>
                <a:buSzPct val="110000"/>
                <a:buFont typeface="Arial" pitchFamily="34" charset="0"/>
                <a:buChar char="•"/>
                <a:defRPr/>
              </a:pPr>
              <a:r>
                <a:rPr lang="nl-BE" sz="1800" dirty="0" smtClean="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rPr>
                <a:t>Tape station KU Leuven</a:t>
              </a:r>
            </a:p>
            <a:p>
              <a:pPr marL="410400" indent="-410400" defTabSz="1042416" fontAlgn="auto">
                <a:spcBef>
                  <a:spcPts val="661"/>
                </a:spcBef>
                <a:spcAft>
                  <a:spcPts val="0"/>
                </a:spcAft>
                <a:buSzPct val="110000"/>
                <a:buFont typeface="Arial" pitchFamily="34" charset="0"/>
                <a:buChar char="•"/>
                <a:defRPr/>
              </a:pPr>
              <a:r>
                <a:rPr lang="nl-BE" sz="1800" dirty="0" smtClean="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rPr>
                <a:t>2 clovers IFIN Bucharest</a:t>
              </a:r>
            </a:p>
            <a:p>
              <a:pPr marL="410400" indent="-410400" defTabSz="1042416" fontAlgn="auto">
                <a:spcBef>
                  <a:spcPts val="661"/>
                </a:spcBef>
                <a:spcAft>
                  <a:spcPts val="0"/>
                </a:spcAft>
                <a:buSzPct val="110000"/>
                <a:buFont typeface="Arial" pitchFamily="34" charset="0"/>
                <a:buChar char="•"/>
                <a:defRPr/>
              </a:pPr>
              <a:r>
                <a:rPr lang="nl-BE" sz="1800" dirty="0" smtClean="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rPr>
                <a:t>2 clovers KU Leuven</a:t>
              </a:r>
            </a:p>
            <a:p>
              <a:pPr marL="410400" indent="-410400" defTabSz="1042416" fontAlgn="auto">
                <a:spcBef>
                  <a:spcPts val="661"/>
                </a:spcBef>
                <a:spcAft>
                  <a:spcPts val="0"/>
                </a:spcAft>
                <a:buSzPct val="110000"/>
                <a:buFont typeface="Arial" pitchFamily="34" charset="0"/>
                <a:buChar char="•"/>
                <a:defRPr/>
              </a:pPr>
              <a:r>
                <a:rPr lang="nl-BE" sz="1800" dirty="0" smtClean="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rPr>
                <a:t>LaBr</a:t>
              </a:r>
              <a:r>
                <a:rPr lang="nl-BE" sz="1800" baseline="-25000" dirty="0" smtClean="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r>
                <a:rPr lang="nl-BE" sz="1800" dirty="0" smtClean="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rPr>
                <a:t> (Ce) detectors UCMadrid / IFIN Bucharest</a:t>
              </a:r>
            </a:p>
            <a:p>
              <a:pPr marL="410400" indent="-410400" defTabSz="1042416" fontAlgn="auto">
                <a:spcBef>
                  <a:spcPts val="661"/>
                </a:spcBef>
                <a:spcAft>
                  <a:spcPts val="0"/>
                </a:spcAft>
                <a:buSzPct val="110000"/>
                <a:buFont typeface="Arial" pitchFamily="34" charset="0"/>
                <a:buChar char="•"/>
                <a:defRPr/>
              </a:pPr>
              <a:r>
                <a:rPr lang="nl-BE" sz="1800" dirty="0" smtClean="0">
                  <a:solidFill>
                    <a:srgbClr val="00407A"/>
                  </a:solidFill>
                  <a:latin typeface="Arial" pitchFamily="34" charset="0"/>
                  <a:ea typeface="+mn-ea"/>
                  <a:cs typeface="Arial" pitchFamily="34" charset="0"/>
                </a:rPr>
                <a:t>Beta detectors</a:t>
              </a:r>
            </a:p>
            <a:p>
              <a:pPr marL="410400" indent="-410400" defTabSz="1042416" fontAlgn="auto">
                <a:spcBef>
                  <a:spcPts val="661"/>
                </a:spcBef>
                <a:spcAft>
                  <a:spcPts val="0"/>
                </a:spcAft>
                <a:buSzPct val="110000"/>
                <a:buFont typeface="Arial" pitchFamily="34" charset="0"/>
                <a:buChar char="•"/>
                <a:defRPr/>
              </a:pPr>
              <a:endParaRPr lang="nl-BE" sz="18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3370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L.M. Fraile – </a:t>
            </a:r>
            <a:r>
              <a:rPr lang="en-GB" b="1" smtClean="0"/>
              <a:t>GFN-UCM</a:t>
            </a:r>
            <a:endParaRPr lang="en-GB" sz="1600" b="1"/>
          </a:p>
        </p:txBody>
      </p:sp>
      <p:pic>
        <p:nvPicPr>
          <p:cNvPr id="4" name="Picture 3" descr="image_larg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DADFE0"/>
              </a:clrFrom>
              <a:clrTo>
                <a:srgbClr val="DADFE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3806" y="0"/>
            <a:ext cx="8643257" cy="7562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A6E4E"/>
              </a:clrFrom>
              <a:clrTo>
                <a:srgbClr val="7A6E4E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277" t="14978" r="18889" b="10764"/>
          <a:stretch>
            <a:fillRect/>
          </a:stretch>
        </p:blipFill>
        <p:spPr bwMode="auto">
          <a:xfrm>
            <a:off x="536913" y="1019094"/>
            <a:ext cx="10049719" cy="65124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50535" y="1315719"/>
            <a:ext cx="2180087" cy="49102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104242" tIns="52121" rIns="104242" bIns="52121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dirty="0" smtClean="0">
                <a:solidFill>
                  <a:srgbClr val="0000FF"/>
                </a:solidFill>
                <a:latin typeface="+mj-lt"/>
              </a:rPr>
              <a:t>Primary Beams</a:t>
            </a:r>
            <a:endParaRPr lang="en-GB" sz="23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50535" y="1832085"/>
            <a:ext cx="3816000" cy="101474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104242" tIns="52121" rIns="104242" bIns="5212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GB" sz="1800" dirty="0" smtClean="0">
                <a:latin typeface="+mj-lt"/>
              </a:rPr>
              <a:t> 10</a:t>
            </a:r>
            <a:r>
              <a:rPr lang="en-GB" sz="1800" baseline="30000" dirty="0" smtClean="0">
                <a:latin typeface="+mj-lt"/>
              </a:rPr>
              <a:t>12</a:t>
            </a:r>
            <a:r>
              <a:rPr lang="en-GB" sz="1800" dirty="0" smtClean="0">
                <a:latin typeface="+mj-lt"/>
              </a:rPr>
              <a:t>/s; 1.5 </a:t>
            </a:r>
            <a:r>
              <a:rPr lang="en-GB" sz="1800" dirty="0" err="1" smtClean="0">
                <a:latin typeface="+mj-lt"/>
              </a:rPr>
              <a:t>GeV/u</a:t>
            </a:r>
            <a:r>
              <a:rPr lang="en-GB" sz="1800" dirty="0" smtClean="0">
                <a:latin typeface="+mj-lt"/>
              </a:rPr>
              <a:t>; </a:t>
            </a:r>
            <a:r>
              <a:rPr lang="en-GB" sz="1800" baseline="30000" dirty="0" smtClean="0">
                <a:latin typeface="+mj-lt"/>
              </a:rPr>
              <a:t>238</a:t>
            </a:r>
            <a:r>
              <a:rPr lang="en-GB" sz="1800" dirty="0" smtClean="0">
                <a:latin typeface="+mj-lt"/>
              </a:rPr>
              <a:t>U</a:t>
            </a:r>
            <a:r>
              <a:rPr lang="en-GB" sz="1800" baseline="30000" dirty="0" smtClean="0">
                <a:latin typeface="+mj-lt"/>
              </a:rPr>
              <a:t>28+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GB" sz="1800" dirty="0" smtClean="0">
                <a:latin typeface="+mj-lt"/>
              </a:rPr>
              <a:t> 10</a:t>
            </a:r>
            <a:r>
              <a:rPr lang="en-GB" sz="1800" baseline="30000" dirty="0" smtClean="0">
                <a:latin typeface="+mj-lt"/>
              </a:rPr>
              <a:t>10</a:t>
            </a:r>
            <a:r>
              <a:rPr lang="en-GB" sz="1800" dirty="0" smtClean="0">
                <a:latin typeface="+mj-lt"/>
              </a:rPr>
              <a:t>/s </a:t>
            </a:r>
            <a:r>
              <a:rPr lang="en-GB" sz="1800" baseline="30000" dirty="0" smtClean="0">
                <a:latin typeface="+mj-lt"/>
              </a:rPr>
              <a:t>238</a:t>
            </a:r>
            <a:r>
              <a:rPr lang="en-GB" sz="1800" dirty="0" smtClean="0">
                <a:latin typeface="+mj-lt"/>
              </a:rPr>
              <a:t>U</a:t>
            </a:r>
            <a:r>
              <a:rPr lang="en-GB" sz="1800" baseline="30000" dirty="0" smtClean="0">
                <a:latin typeface="+mj-lt"/>
              </a:rPr>
              <a:t>73+</a:t>
            </a:r>
            <a:r>
              <a:rPr lang="en-GB" sz="1800" dirty="0" smtClean="0">
                <a:latin typeface="+mj-lt"/>
              </a:rPr>
              <a:t> up to 35 </a:t>
            </a:r>
            <a:r>
              <a:rPr lang="en-GB" sz="1800" dirty="0" err="1" smtClean="0">
                <a:latin typeface="+mj-lt"/>
              </a:rPr>
              <a:t>GeV/u</a:t>
            </a:r>
            <a:endParaRPr lang="en-GB" sz="1800" dirty="0" smtClean="0">
              <a:latin typeface="+mj-lt"/>
            </a:endParaRP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GB" sz="1800" dirty="0" smtClean="0">
                <a:latin typeface="+mj-lt"/>
              </a:rPr>
              <a:t> 3x10</a:t>
            </a:r>
            <a:r>
              <a:rPr lang="en-GB" sz="1800" baseline="30000" dirty="0" smtClean="0">
                <a:latin typeface="+mj-lt"/>
              </a:rPr>
              <a:t>13</a:t>
            </a:r>
            <a:r>
              <a:rPr lang="en-GB" sz="1800" dirty="0" smtClean="0">
                <a:latin typeface="+mj-lt"/>
              </a:rPr>
              <a:t>/s 30 </a:t>
            </a:r>
            <a:r>
              <a:rPr lang="en-GB" sz="1800" dirty="0" err="1" smtClean="0">
                <a:latin typeface="+mj-lt"/>
              </a:rPr>
              <a:t>GeV</a:t>
            </a:r>
            <a:r>
              <a:rPr lang="en-GB" sz="1800" dirty="0" smtClean="0">
                <a:latin typeface="+mj-lt"/>
              </a:rPr>
              <a:t> protons</a:t>
            </a:r>
            <a:endParaRPr lang="en-GB" sz="1800" dirty="0">
              <a:latin typeface="+mj-lt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50535" y="2968498"/>
            <a:ext cx="2540094" cy="49102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104242" tIns="52121" rIns="104242" bIns="52121" anchor="ctr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GB" sz="2200" dirty="0" smtClean="0">
                <a:solidFill>
                  <a:srgbClr val="0000FF"/>
                </a:solidFill>
                <a:latin typeface="+mj-lt"/>
              </a:rPr>
              <a:t>Secondary Beams</a:t>
            </a:r>
            <a:endParaRPr lang="en-GB" sz="2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250535" y="4926357"/>
            <a:ext cx="3490359" cy="49102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104242" tIns="52121" rIns="104242" bIns="52121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200" dirty="0" smtClean="0">
                <a:solidFill>
                  <a:srgbClr val="0000FF"/>
                </a:solidFill>
                <a:latin typeface="+mj-lt"/>
              </a:rPr>
              <a:t>Storage and Cooler Rings</a:t>
            </a:r>
            <a:endParaRPr lang="en-GB" sz="23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50535" y="5427591"/>
            <a:ext cx="3816000" cy="105629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104242" tIns="52121" rIns="104242" bIns="5212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800" dirty="0" smtClean="0">
                <a:latin typeface="+mj-lt"/>
              </a:rPr>
              <a:t> radioactive beams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sz="1800" dirty="0" smtClean="0">
                <a:latin typeface="+mj-lt"/>
              </a:rPr>
              <a:t> 10</a:t>
            </a:r>
            <a:r>
              <a:rPr lang="en-GB" sz="1800" baseline="30000" dirty="0" smtClean="0">
                <a:latin typeface="+mj-lt"/>
              </a:rPr>
              <a:t>11</a:t>
            </a:r>
            <a:r>
              <a:rPr lang="en-GB" sz="1800" dirty="0" smtClean="0">
                <a:latin typeface="+mj-lt"/>
              </a:rPr>
              <a:t> antiprotons 1.5  - 15 </a:t>
            </a:r>
            <a:r>
              <a:rPr lang="en-GB" sz="1800" dirty="0" err="1" smtClean="0">
                <a:latin typeface="+mj-lt"/>
              </a:rPr>
              <a:t>GeV/c</a:t>
            </a:r>
            <a:r>
              <a:rPr lang="en-GB" sz="1800" dirty="0" smtClean="0">
                <a:latin typeface="+mj-lt"/>
              </a:rPr>
              <a:t>,      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GB" sz="1800" dirty="0" smtClean="0">
                <a:latin typeface="+mj-lt"/>
              </a:rPr>
              <a:t>  stored and cooled</a:t>
            </a:r>
            <a:endParaRPr lang="en-GB" sz="1800" baseline="30000" dirty="0">
              <a:latin typeface="+mj-lt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50535" y="3490658"/>
            <a:ext cx="3816000" cy="131943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104242" tIns="52121" rIns="104242" bIns="5212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GB" sz="1800" dirty="0" smtClean="0">
                <a:latin typeface="+mj-lt"/>
              </a:rPr>
              <a:t> range of radioactive beams up to</a:t>
            </a:r>
            <a:br>
              <a:rPr lang="en-GB" sz="1800" dirty="0" smtClean="0">
                <a:latin typeface="+mj-lt"/>
              </a:rPr>
            </a:br>
            <a:r>
              <a:rPr lang="en-GB" sz="1800" dirty="0" smtClean="0">
                <a:latin typeface="+mj-lt"/>
              </a:rPr>
              <a:t>  1.5 - 2 GeV/</a:t>
            </a:r>
            <a:r>
              <a:rPr lang="en-GB" sz="1800" dirty="0" err="1" smtClean="0">
                <a:latin typeface="+mj-lt"/>
              </a:rPr>
              <a:t>u</a:t>
            </a:r>
            <a:r>
              <a:rPr lang="en-GB" sz="1800" dirty="0" smtClean="0">
                <a:latin typeface="+mj-lt"/>
              </a:rPr>
              <a:t>; up to factor 10 000          higher in intensity than “</a:t>
            </a:r>
            <a:r>
              <a:rPr lang="en-GB" sz="1800" i="1" dirty="0" smtClean="0">
                <a:latin typeface="+mj-lt"/>
              </a:rPr>
              <a:t>presently</a:t>
            </a:r>
            <a:r>
              <a:rPr lang="en-GB" sz="1800" dirty="0" smtClean="0">
                <a:latin typeface="+mj-lt"/>
              </a:rPr>
              <a:t>” </a:t>
            </a:r>
          </a:p>
          <a:p>
            <a:pPr eaLnBrk="1" hangingPunct="1">
              <a:lnSpc>
                <a:spcPct val="110000"/>
              </a:lnSpc>
              <a:buFontTx/>
              <a:buChar char="•"/>
            </a:pPr>
            <a:r>
              <a:rPr lang="en-GB" sz="1800" dirty="0" smtClean="0">
                <a:latin typeface="+mj-lt"/>
              </a:rPr>
              <a:t> antiprotons 3 - 30 </a:t>
            </a:r>
            <a:r>
              <a:rPr lang="en-GB" sz="1800" dirty="0" err="1" smtClean="0">
                <a:latin typeface="+mj-lt"/>
              </a:rPr>
              <a:t>GeV</a:t>
            </a:r>
            <a:endParaRPr lang="en-GB" sz="1800" dirty="0">
              <a:latin typeface="+mj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468438" y="100013"/>
            <a:ext cx="9178925" cy="731837"/>
          </a:xfrm>
        </p:spPr>
        <p:txBody>
          <a:bodyPr/>
          <a:lstStyle/>
          <a:p>
            <a:r>
              <a:rPr lang="en-US" sz="3200" dirty="0" smtClean="0"/>
              <a:t>Facility for Antiproton and Ion Research</a:t>
            </a:r>
            <a:endParaRPr lang="en-GB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7968767" y="3533273"/>
            <a:ext cx="2050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+mj-lt"/>
              </a:rPr>
              <a:t>Rare-Isotope</a:t>
            </a:r>
          </a:p>
          <a:p>
            <a:r>
              <a:rPr lang="en-GB" sz="1400" b="1" dirty="0" smtClean="0">
                <a:solidFill>
                  <a:schemeClr val="bg1"/>
                </a:solidFill>
                <a:latin typeface="+mj-lt"/>
              </a:rPr>
              <a:t>Production Target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18037" y="4523563"/>
            <a:ext cx="2050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  <a:latin typeface="+mj-lt"/>
              </a:rPr>
              <a:t>SuperFRS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7426" y="1490702"/>
            <a:ext cx="2050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+mj-lt"/>
              </a:rPr>
              <a:t>SIS100/300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8705248" y="6786767"/>
            <a:ext cx="1660311" cy="536147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104242" tIns="52121" rIns="104242" bIns="5212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NUSTAR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3743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L.M. Fraile – </a:t>
            </a:r>
            <a:r>
              <a:rPr lang="en-GB" b="1" smtClean="0"/>
              <a:t>GFN-UCM</a:t>
            </a:r>
            <a:endParaRPr lang="en-GB" sz="1600" b="1"/>
          </a:p>
        </p:txBody>
      </p:sp>
      <p:pic>
        <p:nvPicPr>
          <p:cNvPr id="3" name="Picture 2" descr="isolde.jpg"/>
          <p:cNvPicPr>
            <a:picLocks noChangeAspect="1"/>
          </p:cNvPicPr>
          <p:nvPr/>
        </p:nvPicPr>
        <p:blipFill>
          <a:blip r:embed="rId2"/>
          <a:srcRect t="6465"/>
          <a:stretch>
            <a:fillRect/>
          </a:stretch>
        </p:blipFill>
        <p:spPr>
          <a:xfrm>
            <a:off x="0" y="923707"/>
            <a:ext cx="10680700" cy="66670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3789" y="1001843"/>
            <a:ext cx="10009012" cy="5275907"/>
          </a:xfrm>
          <a:prstGeom prst="rect">
            <a:avLst/>
          </a:prstGeom>
        </p:spPr>
        <p:txBody>
          <a:bodyPr wrap="square" lIns="104242" tIns="52121" rIns="104242" bIns="52121">
            <a:spAutoFit/>
          </a:bodyPr>
          <a:lstStyle/>
          <a:p>
            <a:endParaRPr lang="nl-BE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Study of </a:t>
            </a:r>
            <a:r>
              <a:rPr lang="en-US" sz="2800" dirty="0" err="1" smtClean="0"/>
              <a:t>octupole</a:t>
            </a:r>
            <a:r>
              <a:rPr lang="en-US" sz="2800" dirty="0" smtClean="0"/>
              <a:t> deformation in n-rich </a:t>
            </a:r>
            <a:r>
              <a:rPr lang="en-US" sz="2800" dirty="0" err="1" smtClean="0"/>
              <a:t>Ba</a:t>
            </a:r>
            <a:r>
              <a:rPr lang="en-US" sz="2800" dirty="0" smtClean="0"/>
              <a:t> isotopes populated via β decay (IS579)</a:t>
            </a:r>
            <a:endParaRPr lang="nl-BE" sz="2800" dirty="0" smtClean="0"/>
          </a:p>
          <a:p>
            <a:endParaRPr lang="nl-BE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Core breaking and </a:t>
            </a:r>
            <a:r>
              <a:rPr lang="en-US" sz="2800" dirty="0" err="1" smtClean="0"/>
              <a:t>octupole</a:t>
            </a:r>
            <a:r>
              <a:rPr lang="en-US" sz="2800" dirty="0" smtClean="0"/>
              <a:t> low-spin states in </a:t>
            </a:r>
            <a:r>
              <a:rPr lang="en-US" sz="2800" baseline="30000" dirty="0" smtClean="0"/>
              <a:t>207</a:t>
            </a:r>
            <a:r>
              <a:rPr lang="en-US" sz="2800" dirty="0" smtClean="0"/>
              <a:t>Tl (IS588) </a:t>
            </a:r>
          </a:p>
          <a:p>
            <a:endParaRPr lang="nl-BE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Characterization of the low-lying 0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and 2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states of </a:t>
            </a:r>
            <a:r>
              <a:rPr lang="en-US" sz="2800" baseline="30000" dirty="0" smtClean="0"/>
              <a:t>68</a:t>
            </a:r>
            <a:r>
              <a:rPr lang="en-US" sz="2800" dirty="0" smtClean="0"/>
              <a:t>Ni (IS590) </a:t>
            </a:r>
          </a:p>
          <a:p>
            <a:pPr>
              <a:buFont typeface="Arial" pitchFamily="34" charset="0"/>
              <a:buChar char="•"/>
            </a:pPr>
            <a:endParaRPr lang="nl-BE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Beta-3p spectroscopy and proton-gamma width determination in the decay of </a:t>
            </a:r>
            <a:r>
              <a:rPr lang="en-US" sz="2800" baseline="30000" dirty="0" smtClean="0"/>
              <a:t>31</a:t>
            </a:r>
            <a:r>
              <a:rPr lang="en-US" sz="2800" dirty="0" smtClean="0"/>
              <a:t>Ar (IS577) </a:t>
            </a:r>
          </a:p>
          <a:p>
            <a:endParaRPr lang="nl-BE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Beta-decay study of neutron-rich </a:t>
            </a:r>
            <a:r>
              <a:rPr lang="en-US" sz="2800" dirty="0" err="1" smtClean="0"/>
              <a:t>Tl</a:t>
            </a:r>
            <a:r>
              <a:rPr lang="en-US" sz="2800" dirty="0" smtClean="0"/>
              <a:t> and </a:t>
            </a:r>
            <a:r>
              <a:rPr lang="en-US" sz="2800" dirty="0" err="1" smtClean="0"/>
              <a:t>Pb</a:t>
            </a:r>
            <a:r>
              <a:rPr lang="en-US" sz="2800" dirty="0" smtClean="0"/>
              <a:t> isotopes (IS584) </a:t>
            </a:r>
            <a:endParaRPr lang="nl-BE" sz="2800" dirty="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335088" y="112713"/>
            <a:ext cx="847566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20" tIns="52109" rIns="104220" bIns="52109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IDS </a:t>
            </a: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experiments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2015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536" y="936454"/>
            <a:ext cx="6925485" cy="5502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" name="Picture 4" descr="20140801_1605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5993" y="2358143"/>
            <a:ext cx="6662024" cy="37473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335088" y="112713"/>
            <a:ext cx="847566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20" tIns="52109" rIns="104220" bIns="52109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Structure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s-ES_tradnl" sz="3200" b="1" baseline="30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129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Sn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0662" y="955860"/>
            <a:ext cx="10460039" cy="269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20" tIns="52109" rIns="104220" bIns="52109" numCol="1" anchor="t" anchorCtr="0" compatLnSpc="1">
            <a:prstTxWarp prst="textNoShape">
              <a:avLst/>
            </a:prstTxWarp>
          </a:bodyPr>
          <a:lstStyle/>
          <a:p>
            <a:pPr marL="388938" marR="0" lvl="0" indent="-3889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Clovers + fast timing LaBr</a:t>
            </a:r>
            <a:r>
              <a:rPr kumimoji="0" lang="en-US" sz="3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(Ce) detectors</a:t>
            </a: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kern="0" baseline="3000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129</a:t>
            </a: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Sn – semi-magic three neutron hole system</a:t>
            </a: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 Long-lived state is predicted: accessible via fast-timing</a:t>
            </a: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endParaRPr lang="en-US" kern="0" dirty="0" smtClean="0">
              <a:solidFill>
                <a:srgbClr val="FF33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endParaRPr lang="en-US" kern="0" dirty="0" smtClean="0">
              <a:solidFill>
                <a:srgbClr val="FF33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endParaRPr lang="en-US" kern="0" dirty="0" smtClean="0">
              <a:solidFill>
                <a:srgbClr val="FF33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365250" lvl="2" indent="-323850" eaLnBrk="0" hangingPunct="0">
              <a:buClr>
                <a:srgbClr val="FF3300"/>
              </a:buClr>
              <a:buFont typeface="Times New Roman" charset="0"/>
              <a:buChar char="→"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</a:t>
            </a: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endParaRPr lang="en-US" kern="0" baseline="0" dirty="0" smtClean="0">
              <a:solidFill>
                <a:srgbClr val="FF33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844550" lvl="1" indent="-323850" eaLnBrk="0" hangingPunct="0">
              <a:buClr>
                <a:srgbClr val="FF3300"/>
              </a:buClr>
            </a:pPr>
            <a:endParaRPr kumimoji="0" lang="en-US" sz="2700" b="0" i="0" u="none" strike="noStrike" kern="0" cap="none" spc="0" normalizeH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00713" y="4410083"/>
            <a:ext cx="6879987" cy="3152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587403" y="6913368"/>
            <a:ext cx="2049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[</a:t>
            </a:r>
            <a:r>
              <a:rPr lang="en-US" sz="2400" dirty="0" err="1" smtClean="0">
                <a:solidFill>
                  <a:schemeClr val="tx1"/>
                </a:solidFill>
                <a:latin typeface="Arial"/>
                <a:cs typeface="Arial"/>
              </a:rPr>
              <a:t>Razvan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 Lica]</a:t>
            </a: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822563" y="2468028"/>
            <a:ext cx="2323381" cy="2771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076045" y="3198608"/>
            <a:ext cx="7604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endParaRPr lang="en-US" kern="0" dirty="0" smtClean="0">
              <a:solidFill>
                <a:srgbClr val="FF33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 Calculations available (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A. </a:t>
            </a:r>
            <a:r>
              <a:rPr lang="en-US" sz="2400" kern="0" dirty="0" err="1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Gargano</a:t>
            </a: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3171" y="5252816"/>
            <a:ext cx="3333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2400" spc="14" dirty="0" smtClean="0">
                <a:solidFill>
                  <a:srgbClr val="000000"/>
                </a:solidFill>
                <a:latin typeface="Calibri"/>
                <a:cs typeface="Calibri"/>
              </a:rPr>
              <a:t>H</a:t>
            </a:r>
            <a:r>
              <a:rPr sz="24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r>
              <a:rPr sz="2400" spc="55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4" dirty="0" smtClean="0">
                <a:solidFill>
                  <a:srgbClr val="000000"/>
                </a:solidFill>
                <a:latin typeface="Calibri"/>
                <a:cs typeface="Calibri"/>
              </a:rPr>
              <a:t>Ga</a:t>
            </a:r>
            <a:r>
              <a:rPr sz="2400" spc="-9" dirty="0" smtClean="0">
                <a:solidFill>
                  <a:srgbClr val="000000"/>
                </a:solidFill>
                <a:latin typeface="Calibri"/>
                <a:cs typeface="Calibri"/>
              </a:rPr>
              <a:t>u</a:t>
            </a:r>
            <a:r>
              <a:rPr sz="2400" dirty="0" smtClean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sz="2400" spc="-9" dirty="0" smtClean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2400" spc="-14" dirty="0" smtClean="0">
                <a:solidFill>
                  <a:srgbClr val="000000"/>
                </a:solidFill>
                <a:latin typeface="Calibri"/>
                <a:cs typeface="Calibri"/>
              </a:rPr>
              <a:t>me</a:t>
            </a:r>
            <a:r>
              <a:rPr sz="2400" dirty="0" smtClean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sz="2400" spc="259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4" dirty="0" smtClean="0">
                <a:solidFill>
                  <a:srgbClr val="000000"/>
                </a:solidFill>
                <a:latin typeface="Calibri"/>
                <a:cs typeface="Calibri"/>
              </a:rPr>
              <a:t>e</a:t>
            </a:r>
            <a:r>
              <a:rPr sz="2400" dirty="0" smtClean="0">
                <a:solidFill>
                  <a:srgbClr val="000000"/>
                </a:solidFill>
                <a:latin typeface="Calibri"/>
                <a:cs typeface="Calibri"/>
              </a:rPr>
              <a:t>t.</a:t>
            </a:r>
            <a:r>
              <a:rPr sz="2400" spc="52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4" dirty="0" smtClean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400" spc="14" dirty="0" smtClean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sz="24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sz="2400" spc="47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 smtClean="0">
                <a:solidFill>
                  <a:srgbClr val="000000"/>
                </a:solidFill>
                <a:latin typeface="Calibri"/>
                <a:cs typeface="Calibri"/>
              </a:rPr>
              <a:t>PRC</a:t>
            </a:r>
            <a:r>
              <a:rPr sz="2400" spc="69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9" dirty="0" smtClean="0">
                <a:solidFill>
                  <a:srgbClr val="000000"/>
                </a:solidFill>
                <a:latin typeface="Calibri"/>
                <a:cs typeface="Calibri"/>
              </a:rPr>
              <a:t>69</a:t>
            </a:r>
            <a:r>
              <a:rPr sz="24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sz="2400" spc="58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9" dirty="0" smtClean="0">
                <a:solidFill>
                  <a:srgbClr val="000000"/>
                </a:solidFill>
                <a:latin typeface="Calibri"/>
                <a:cs typeface="Calibri"/>
              </a:rPr>
              <a:t>05430</a:t>
            </a:r>
            <a:r>
              <a:rPr sz="2400" dirty="0" smtClean="0">
                <a:solidFill>
                  <a:srgbClr val="000000"/>
                </a:solidFill>
                <a:latin typeface="Calibri"/>
                <a:cs typeface="Calibri"/>
              </a:rPr>
              <a:t>7</a:t>
            </a:r>
            <a:r>
              <a:rPr sz="2400" spc="139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14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sz="2400" spc="9" dirty="0" smtClean="0">
                <a:solidFill>
                  <a:srgbClr val="000000"/>
                </a:solidFill>
                <a:latin typeface="Calibri"/>
                <a:cs typeface="Calibri"/>
              </a:rPr>
              <a:t>2004</a:t>
            </a:r>
            <a:r>
              <a:rPr lang="es-ES_tradnl" sz="2400" spc="9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335088" y="112713"/>
            <a:ext cx="847566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20" tIns="52109" rIns="104220" bIns="52109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Calculations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available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0662" y="955860"/>
            <a:ext cx="10460039" cy="269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20" tIns="52109" rIns="104220" bIns="52109" numCol="1" anchor="t" anchorCtr="0" compatLnSpc="1">
            <a:prstTxWarp prst="textNoShape">
              <a:avLst/>
            </a:prstTxWarp>
          </a:bodyPr>
          <a:lstStyle/>
          <a:p>
            <a:pPr marL="388938" indent="-388938" eaLnBrk="0" hangingPunct="0">
              <a:buClr>
                <a:schemeClr val="accent2"/>
              </a:buClr>
              <a:buFont typeface="Wingdings" charset="2"/>
              <a:buChar char="ü"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Shell model (</a:t>
            </a:r>
            <a:r>
              <a:rPr lang="en-US" sz="2400" kern="0" dirty="0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A. </a:t>
            </a:r>
            <a:r>
              <a:rPr lang="en-US" sz="2400" kern="0" dirty="0" err="1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Gargano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 </a:t>
            </a: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kern="0" baseline="3000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132</a:t>
            </a: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Sn core </a:t>
            </a: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 CD – Bonn </a:t>
            </a: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kern="0" dirty="0" err="1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ESPs</a:t>
            </a: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 from </a:t>
            </a:r>
            <a:r>
              <a:rPr lang="en-US" kern="0" baseline="3000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131</a:t>
            </a: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Sn</a:t>
            </a: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 effective charges and </a:t>
            </a:r>
            <a:r>
              <a:rPr lang="en-US" kern="0" dirty="0" err="1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-factors from </a:t>
            </a:r>
            <a:r>
              <a:rPr lang="en-US" kern="0" dirty="0" err="1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Danchev</a:t>
            </a:r>
            <a:r>
              <a:rPr lang="en-US" kern="0" dirty="0" smtClean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 et al. </a:t>
            </a:r>
          </a:p>
          <a:p>
            <a:pPr marL="1365250" lvl="2" indent="-323850" eaLnBrk="0" hangingPunct="0">
              <a:buClr>
                <a:srgbClr val="FF3300"/>
              </a:buClr>
            </a:pPr>
            <a:endParaRPr lang="en-US" kern="0" dirty="0" smtClean="0">
              <a:solidFill>
                <a:srgbClr val="FF33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365250" lvl="2" indent="-323850" eaLnBrk="0" hangingPunct="0">
              <a:buClr>
                <a:srgbClr val="FF3300"/>
              </a:buClr>
            </a:pPr>
            <a:r>
              <a:rPr lang="en-US" dirty="0" smtClean="0"/>
              <a:t>E(1/2</a:t>
            </a:r>
            <a:r>
              <a:rPr lang="en-US" baseline="30000" dirty="0" smtClean="0"/>
              <a:t>+</a:t>
            </a:r>
            <a:r>
              <a:rPr lang="en-US" dirty="0" smtClean="0"/>
              <a:t>) = 294 keV</a:t>
            </a:r>
          </a:p>
          <a:p>
            <a:pPr marL="1365250" lvl="2" indent="-323850" eaLnBrk="0" hangingPunct="0">
              <a:buClr>
                <a:srgbClr val="FF3300"/>
              </a:buClr>
            </a:pPr>
            <a:r>
              <a:rPr lang="en-US" dirty="0" smtClean="0"/>
              <a:t>3s</a:t>
            </a:r>
            <a:r>
              <a:rPr lang="en-US" baseline="-25000" dirty="0" smtClean="0"/>
              <a:t>1/2</a:t>
            </a:r>
            <a:r>
              <a:rPr lang="en-US" dirty="0" smtClean="0"/>
              <a:t> → 2d</a:t>
            </a:r>
            <a:r>
              <a:rPr lang="en-US" baseline="-25000" dirty="0" smtClean="0"/>
              <a:t>3/2</a:t>
            </a:r>
            <a:r>
              <a:rPr lang="en-US" dirty="0" smtClean="0"/>
              <a:t> M1 </a:t>
            </a:r>
            <a:r>
              <a:rPr lang="en-US" dirty="0" err="1" smtClean="0"/>
              <a:t>l</a:t>
            </a:r>
            <a:r>
              <a:rPr lang="en-US" dirty="0" smtClean="0"/>
              <a:t>-forbidden: matrix element ~ 0</a:t>
            </a:r>
          </a:p>
          <a:p>
            <a:pPr marL="1365250" lvl="2" indent="-323850" eaLnBrk="0" hangingPunct="0">
              <a:buClr>
                <a:srgbClr val="FF3300"/>
              </a:buClr>
            </a:pPr>
            <a:r>
              <a:rPr lang="en-US" b="1" dirty="0" smtClean="0"/>
              <a:t>T</a:t>
            </a:r>
            <a:r>
              <a:rPr lang="en-US" b="1" baseline="-25000" dirty="0" smtClean="0"/>
              <a:t>1/2</a:t>
            </a:r>
            <a:r>
              <a:rPr lang="en-US" b="1" dirty="0" smtClean="0"/>
              <a:t> ~ 4 ns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 </a:t>
            </a:r>
          </a:p>
          <a:p>
            <a:pPr marL="844550" lvl="1" indent="-323850" eaLnBrk="0" hangingPunct="0">
              <a:buClr>
                <a:srgbClr val="FF3300"/>
              </a:buClr>
              <a:buFont typeface="Times New Roman" charset="0"/>
              <a:buChar char="→"/>
            </a:pPr>
            <a:endParaRPr lang="en-US" kern="0" baseline="0" dirty="0" smtClean="0">
              <a:solidFill>
                <a:srgbClr val="FF33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844550" lvl="1" indent="-323850" eaLnBrk="0" hangingPunct="0">
              <a:buClr>
                <a:srgbClr val="FF3300"/>
              </a:buClr>
            </a:pPr>
            <a:endParaRPr kumimoji="0" lang="en-US" sz="2700" b="0" i="0" u="none" strike="noStrike" kern="0" cap="none" spc="0" normalizeH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4787327" y="1404590"/>
            <a:ext cx="5395237" cy="3820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68518" y="3166314"/>
            <a:ext cx="1068070" cy="13108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92681" y="3225556"/>
            <a:ext cx="884807" cy="1135128"/>
          </a:xfrm>
          <a:custGeom>
            <a:avLst/>
            <a:gdLst/>
            <a:ahLst/>
            <a:cxnLst/>
            <a:rect l="l" t="t" r="r" b="b"/>
            <a:pathLst>
              <a:path w="757504" h="1029335">
                <a:moveTo>
                  <a:pt x="0" y="1029335"/>
                </a:moveTo>
                <a:lnTo>
                  <a:pt x="757504" y="1029335"/>
                </a:lnTo>
                <a:lnTo>
                  <a:pt x="757504" y="0"/>
                </a:lnTo>
                <a:lnTo>
                  <a:pt x="0" y="0"/>
                </a:lnTo>
                <a:lnTo>
                  <a:pt x="0" y="102933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49897" y="4360683"/>
            <a:ext cx="1442785" cy="2866040"/>
          </a:xfrm>
          <a:custGeom>
            <a:avLst/>
            <a:gdLst/>
            <a:ahLst/>
            <a:cxnLst/>
            <a:rect l="l" t="t" r="r" b="b"/>
            <a:pathLst>
              <a:path w="1235202" h="2598928">
                <a:moveTo>
                  <a:pt x="1235202" y="0"/>
                </a:moveTo>
                <a:lnTo>
                  <a:pt x="0" y="2598928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58667" y="2828505"/>
            <a:ext cx="1591423" cy="489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19338" y="2875564"/>
            <a:ext cx="1473343" cy="349992"/>
          </a:xfrm>
          <a:custGeom>
            <a:avLst/>
            <a:gdLst/>
            <a:ahLst/>
            <a:cxnLst/>
            <a:rect l="l" t="t" r="r" b="b"/>
            <a:pathLst>
              <a:path w="1261364" h="317373">
                <a:moveTo>
                  <a:pt x="1261364" y="317373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4330" y="2880185"/>
            <a:ext cx="3426428" cy="4313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2079" y="2859177"/>
            <a:ext cx="3470931" cy="4355221"/>
          </a:xfrm>
          <a:custGeom>
            <a:avLst/>
            <a:gdLst/>
            <a:ahLst/>
            <a:cxnLst/>
            <a:rect l="l" t="t" r="r" b="b"/>
            <a:pathLst>
              <a:path w="2971546" h="3949319">
                <a:moveTo>
                  <a:pt x="0" y="3949319"/>
                </a:moveTo>
                <a:lnTo>
                  <a:pt x="2971546" y="3949319"/>
                </a:lnTo>
                <a:lnTo>
                  <a:pt x="2971546" y="0"/>
                </a:lnTo>
                <a:lnTo>
                  <a:pt x="0" y="0"/>
                </a:lnTo>
                <a:lnTo>
                  <a:pt x="0" y="3949319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592681" y="3225556"/>
            <a:ext cx="884807" cy="11351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956">
              <a:lnSpc>
                <a:spcPts val="1140"/>
              </a:lnSpc>
            </a:pPr>
            <a:endParaRPr sz="1100" dirty="0"/>
          </a:p>
        </p:txBody>
      </p:sp>
      <p:sp>
        <p:nvSpPr>
          <p:cNvPr id="2" name="object 2"/>
          <p:cNvSpPr txBox="1"/>
          <p:nvPr/>
        </p:nvSpPr>
        <p:spPr>
          <a:xfrm>
            <a:off x="692079" y="2859177"/>
            <a:ext cx="3470931" cy="43552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956">
              <a:lnSpc>
                <a:spcPts val="1140"/>
              </a:lnSpc>
            </a:pPr>
            <a:endParaRPr sz="1100" dirty="0"/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1335088" y="112713"/>
            <a:ext cx="847566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20" tIns="52109" rIns="104220" bIns="52109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Measurements</a:t>
            </a:r>
            <a:endParaRPr lang="es-ES_tradnl" sz="3200" b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3622" y="1125426"/>
            <a:ext cx="4473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September 2014: First fast-timing experiment at IDS</a:t>
            </a:r>
          </a:p>
          <a:p>
            <a:pPr>
              <a:buFont typeface="Arial"/>
              <a:buChar char="•"/>
            </a:pPr>
            <a:r>
              <a:rPr lang="en-US" sz="2400" baseline="30000" dirty="0" smtClean="0">
                <a:solidFill>
                  <a:srgbClr val="000000"/>
                </a:solidFill>
              </a:rPr>
              <a:t> 129</a:t>
            </a:r>
            <a:r>
              <a:rPr lang="en-US" sz="2400" dirty="0" smtClean="0">
                <a:solidFill>
                  <a:srgbClr val="000000"/>
                </a:solidFill>
              </a:rPr>
              <a:t>In pure beam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Modified setup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182961" y="4828949"/>
            <a:ext cx="1982604" cy="4075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Rectangle 29"/>
          <p:cNvSpPr/>
          <p:nvPr/>
        </p:nvSpPr>
        <p:spPr>
          <a:xfrm>
            <a:off x="5708763" y="5535537"/>
            <a:ext cx="4473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CFD + TAC timing</a:t>
            </a:r>
          </a:p>
          <a:p>
            <a:pPr>
              <a:buFont typeface="Arial"/>
              <a:buChar char="•"/>
            </a:pPr>
            <a:r>
              <a:rPr lang="en-US" sz="2400" baseline="300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Dynode energies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Gain matching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Nutaq</a:t>
            </a:r>
            <a:r>
              <a:rPr lang="en-US" sz="2400" dirty="0" smtClean="0">
                <a:solidFill>
                  <a:srgbClr val="000000"/>
                </a:solidFill>
              </a:rPr>
              <a:t> (+Grain + MIDAS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335088" y="112713"/>
            <a:ext cx="847566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20" tIns="52109" rIns="104220" bIns="52109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Analysis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187" y="6956667"/>
            <a:ext cx="4213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[</a:t>
            </a:r>
            <a:r>
              <a:rPr lang="en-US" sz="2400" dirty="0" err="1" smtClean="0">
                <a:solidFill>
                  <a:schemeClr val="tx1"/>
                </a:solidFill>
                <a:latin typeface="Arial"/>
                <a:cs typeface="Arial"/>
              </a:rPr>
              <a:t>Razvan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 Lica + Henryk Mach]</a:t>
            </a: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object 8"/>
          <p:cNvSpPr/>
          <p:nvPr/>
        </p:nvSpPr>
        <p:spPr>
          <a:xfrm>
            <a:off x="586146" y="1258147"/>
            <a:ext cx="3108175" cy="3374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10"/>
          <p:cNvSpPr/>
          <p:nvPr/>
        </p:nvSpPr>
        <p:spPr>
          <a:xfrm>
            <a:off x="5700222" y="960966"/>
            <a:ext cx="4980478" cy="32678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5642499" y="4373175"/>
            <a:ext cx="5038202" cy="3189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13"/>
          <p:cNvSpPr/>
          <p:nvPr/>
        </p:nvSpPr>
        <p:spPr>
          <a:xfrm>
            <a:off x="6109353" y="6229938"/>
            <a:ext cx="2808351" cy="0"/>
          </a:xfrm>
          <a:custGeom>
            <a:avLst/>
            <a:gdLst/>
            <a:ahLst/>
            <a:cxnLst/>
            <a:rect l="l" t="t" r="r" b="b"/>
            <a:pathLst>
              <a:path w="2808351">
                <a:moveTo>
                  <a:pt x="0" y="0"/>
                </a:moveTo>
                <a:lnTo>
                  <a:pt x="2808351" y="0"/>
                </a:lnTo>
              </a:path>
            </a:pathLst>
          </a:custGeom>
          <a:ln w="28575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8"/>
          <p:cNvSpPr/>
          <p:nvPr/>
        </p:nvSpPr>
        <p:spPr>
          <a:xfrm>
            <a:off x="5177808" y="6238955"/>
            <a:ext cx="589026" cy="117856"/>
          </a:xfrm>
          <a:custGeom>
            <a:avLst/>
            <a:gdLst/>
            <a:ahLst/>
            <a:cxnLst/>
            <a:rect l="l" t="t" r="r" b="b"/>
            <a:pathLst>
              <a:path w="589026" h="117856">
                <a:moveTo>
                  <a:pt x="31496" y="69850"/>
                </a:moveTo>
                <a:lnTo>
                  <a:pt x="72208" y="71628"/>
                </a:lnTo>
                <a:lnTo>
                  <a:pt x="589026" y="71627"/>
                </a:lnTo>
                <a:lnTo>
                  <a:pt x="589026" y="46227"/>
                </a:lnTo>
                <a:lnTo>
                  <a:pt x="25146" y="46227"/>
                </a:lnTo>
                <a:lnTo>
                  <a:pt x="25146" y="71627"/>
                </a:lnTo>
                <a:lnTo>
                  <a:pt x="94996" y="114300"/>
                </a:lnTo>
                <a:lnTo>
                  <a:pt x="100965" y="117856"/>
                </a:lnTo>
                <a:lnTo>
                  <a:pt x="108839" y="115824"/>
                </a:lnTo>
                <a:lnTo>
                  <a:pt x="112268" y="109727"/>
                </a:lnTo>
                <a:lnTo>
                  <a:pt x="115824" y="103758"/>
                </a:lnTo>
                <a:lnTo>
                  <a:pt x="113792" y="95884"/>
                </a:lnTo>
                <a:lnTo>
                  <a:pt x="107696" y="92328"/>
                </a:lnTo>
                <a:lnTo>
                  <a:pt x="72208" y="71628"/>
                </a:lnTo>
                <a:lnTo>
                  <a:pt x="31496" y="69850"/>
                </a:lnTo>
                <a:lnTo>
                  <a:pt x="31496" y="47878"/>
                </a:lnTo>
                <a:lnTo>
                  <a:pt x="50328" y="58864"/>
                </a:lnTo>
                <a:lnTo>
                  <a:pt x="31496" y="69850"/>
                </a:lnTo>
                <a:close/>
              </a:path>
              <a:path w="589026" h="117856">
                <a:moveTo>
                  <a:pt x="115824" y="14096"/>
                </a:moveTo>
                <a:lnTo>
                  <a:pt x="112268" y="8000"/>
                </a:lnTo>
                <a:lnTo>
                  <a:pt x="108839" y="2031"/>
                </a:lnTo>
                <a:lnTo>
                  <a:pt x="100965" y="0"/>
                </a:lnTo>
                <a:lnTo>
                  <a:pt x="94996" y="3428"/>
                </a:lnTo>
                <a:lnTo>
                  <a:pt x="0" y="58927"/>
                </a:lnTo>
                <a:lnTo>
                  <a:pt x="94996" y="114300"/>
                </a:lnTo>
                <a:lnTo>
                  <a:pt x="25146" y="71627"/>
                </a:lnTo>
                <a:lnTo>
                  <a:pt x="25146" y="46227"/>
                </a:lnTo>
                <a:lnTo>
                  <a:pt x="71990" y="46228"/>
                </a:lnTo>
                <a:lnTo>
                  <a:pt x="107696" y="25400"/>
                </a:lnTo>
                <a:lnTo>
                  <a:pt x="113792" y="21843"/>
                </a:lnTo>
                <a:lnTo>
                  <a:pt x="115824" y="14096"/>
                </a:lnTo>
                <a:close/>
              </a:path>
              <a:path w="589026" h="117856">
                <a:moveTo>
                  <a:pt x="50328" y="58864"/>
                </a:moveTo>
                <a:lnTo>
                  <a:pt x="31496" y="47878"/>
                </a:lnTo>
                <a:lnTo>
                  <a:pt x="31496" y="69850"/>
                </a:lnTo>
                <a:lnTo>
                  <a:pt x="50328" y="588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3"/>
          <p:cNvSpPr/>
          <p:nvPr/>
        </p:nvSpPr>
        <p:spPr>
          <a:xfrm>
            <a:off x="6103013" y="6396771"/>
            <a:ext cx="2808351" cy="0"/>
          </a:xfrm>
          <a:custGeom>
            <a:avLst/>
            <a:gdLst/>
            <a:ahLst/>
            <a:cxnLst/>
            <a:rect l="l" t="t" r="r" b="b"/>
            <a:pathLst>
              <a:path w="2808351">
                <a:moveTo>
                  <a:pt x="0" y="0"/>
                </a:moveTo>
                <a:lnTo>
                  <a:pt x="2808351" y="0"/>
                </a:lnTo>
              </a:path>
            </a:pathLst>
          </a:custGeom>
          <a:ln w="28575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6"/>
          <p:cNvSpPr/>
          <p:nvPr/>
        </p:nvSpPr>
        <p:spPr>
          <a:xfrm>
            <a:off x="501973" y="4815865"/>
            <a:ext cx="4617466" cy="21374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L.M. Fraile – </a:t>
            </a:r>
            <a:r>
              <a:rPr lang="en-GB" b="1" smtClean="0"/>
              <a:t>GFN-UCM</a:t>
            </a:r>
            <a:endParaRPr lang="en-GB" sz="1600" b="1"/>
          </a:p>
        </p:txBody>
      </p:sp>
      <p:sp>
        <p:nvSpPr>
          <p:cNvPr id="3" name="Rectangle 2"/>
          <p:cNvSpPr/>
          <p:nvPr/>
        </p:nvSpPr>
        <p:spPr>
          <a:xfrm>
            <a:off x="289068" y="1163567"/>
            <a:ext cx="1004348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There is no indication of a long lived component in the beta-gated LaBr</a:t>
            </a:r>
            <a:r>
              <a:rPr lang="en-US" baseline="-25000" dirty="0" smtClean="0"/>
              <a:t>3</a:t>
            </a:r>
            <a:r>
              <a:rPr lang="en-US" dirty="0" smtClean="0"/>
              <a:t>(Ce) timing spectrum</a:t>
            </a:r>
          </a:p>
          <a:p>
            <a:pPr>
              <a:buFont typeface="Arial"/>
              <a:buChar char="•"/>
            </a:pPr>
            <a:r>
              <a:rPr lang="en-US" dirty="0" smtClean="0"/>
              <a:t> The preliminary centroid shift</a:t>
            </a:r>
          </a:p>
          <a:p>
            <a:r>
              <a:rPr lang="en-US" dirty="0" smtClean="0"/>
              <a:t>analysis yields </a:t>
            </a:r>
            <a:r>
              <a:rPr lang="en-US" b="1" dirty="0" smtClean="0"/>
              <a:t>T</a:t>
            </a:r>
            <a:r>
              <a:rPr lang="en-US" b="1" baseline="-25000" dirty="0" smtClean="0"/>
              <a:t>1/2</a:t>
            </a:r>
            <a:r>
              <a:rPr lang="en-US" b="1" dirty="0" smtClean="0"/>
              <a:t> &lt; 40 ps </a:t>
            </a:r>
            <a:r>
              <a:rPr lang="en-US" dirty="0" smtClean="0"/>
              <a:t>limit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baseline="-25000" dirty="0" smtClean="0"/>
          </a:p>
          <a:p>
            <a:endParaRPr lang="en-US" baseline="-25000" dirty="0" smtClean="0"/>
          </a:p>
          <a:p>
            <a:endParaRPr lang="en-US" baseline="-25000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A slightly different from zero M1 effective operator for neutron holes greatly improves the agreement without changing any other matrix elements: 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 &lt;d</a:t>
            </a:r>
            <a:r>
              <a:rPr lang="en-US" sz="2400" baseline="-25000" dirty="0" smtClean="0">
                <a:solidFill>
                  <a:srgbClr val="FF0000"/>
                </a:solidFill>
              </a:rPr>
              <a:t>3/2</a:t>
            </a:r>
            <a:r>
              <a:rPr lang="en-US" sz="2400" dirty="0" smtClean="0">
                <a:solidFill>
                  <a:srgbClr val="FF0000"/>
                </a:solidFill>
              </a:rPr>
              <a:t>| M1| s</a:t>
            </a:r>
            <a:r>
              <a:rPr lang="en-US" sz="2400" baseline="-25000" dirty="0" smtClean="0">
                <a:solidFill>
                  <a:srgbClr val="FF0000"/>
                </a:solidFill>
              </a:rPr>
              <a:t>1/2</a:t>
            </a:r>
            <a:r>
              <a:rPr lang="en-US" sz="2400" dirty="0" smtClean="0">
                <a:solidFill>
                  <a:srgbClr val="FF0000"/>
                </a:solidFill>
              </a:rPr>
              <a:t>&gt; - already known for proton particles (~0.14)</a:t>
            </a: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 unknown for neutron holes in the </a:t>
            </a:r>
            <a:r>
              <a:rPr lang="en-US" sz="2400" baseline="30000" dirty="0" smtClean="0">
                <a:solidFill>
                  <a:srgbClr val="FF0000"/>
                </a:solidFill>
              </a:rPr>
              <a:t>132</a:t>
            </a:r>
            <a:r>
              <a:rPr lang="en-US" sz="2400" dirty="0" smtClean="0">
                <a:solidFill>
                  <a:srgbClr val="FF0000"/>
                </a:solidFill>
              </a:rPr>
              <a:t>Sn region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Possible first estimate from our measurement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62011" y="2078341"/>
            <a:ext cx="3613017" cy="2280401"/>
            <a:chOff x="3905504" y="966851"/>
            <a:chExt cx="4749038" cy="2544826"/>
          </a:xfrm>
        </p:grpSpPr>
        <p:sp>
          <p:nvSpPr>
            <p:cNvPr id="5" name="object 22"/>
            <p:cNvSpPr/>
            <p:nvPr/>
          </p:nvSpPr>
          <p:spPr>
            <a:xfrm>
              <a:off x="3905504" y="966851"/>
              <a:ext cx="4749038" cy="25448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6" name="object 24"/>
            <p:cNvSpPr/>
            <p:nvPr/>
          </p:nvSpPr>
          <p:spPr>
            <a:xfrm>
              <a:off x="6084189" y="1228089"/>
              <a:ext cx="0" cy="1916176"/>
            </a:xfrm>
            <a:custGeom>
              <a:avLst/>
              <a:gdLst/>
              <a:ahLst/>
              <a:cxnLst/>
              <a:rect l="l" t="t" r="r" b="b"/>
              <a:pathLst>
                <a:path h="1916176">
                  <a:moveTo>
                    <a:pt x="0" y="0"/>
                  </a:moveTo>
                  <a:lnTo>
                    <a:pt x="0" y="1916176"/>
                  </a:lnTo>
                </a:path>
              </a:pathLst>
            </a:custGeom>
            <a:ln w="25400"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</p:grp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335088" y="112713"/>
            <a:ext cx="847566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20" tIns="52109" rIns="104220" bIns="52109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Preliminary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results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–</a:t>
            </a: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conclusion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1890453" y="1659786"/>
            <a:ext cx="8790247" cy="5903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335088" y="112713"/>
            <a:ext cx="847566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20" tIns="52109" rIns="104220" bIns="52109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IS590 </a:t>
            </a: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collaboration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82468"/>
            <a:ext cx="4803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 Analysis by </a:t>
            </a:r>
            <a:r>
              <a:rPr lang="en-US" sz="2400" dirty="0" err="1" smtClean="0">
                <a:solidFill>
                  <a:schemeClr val="tx1"/>
                </a:solidFill>
                <a:latin typeface="Arial"/>
                <a:cs typeface="Arial"/>
              </a:rPr>
              <a:t>Razvan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 Lica [CERN]</a:t>
            </a: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335088" y="112713"/>
            <a:ext cx="847566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20" tIns="52109" rIns="104220" bIns="52109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s-ES_tradnl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In </a:t>
            </a:r>
            <a:r>
              <a:rPr lang="es-ES_tradnl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memoriam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 descr="henryk_mach_photo.jpg"/>
          <p:cNvPicPr>
            <a:picLocks noChangeAspect="1"/>
          </p:cNvPicPr>
          <p:nvPr/>
        </p:nvPicPr>
        <p:blipFill>
          <a:blip r:embed="rId2"/>
          <a:srcRect l="5682"/>
          <a:stretch>
            <a:fillRect/>
          </a:stretch>
        </p:blipFill>
        <p:spPr>
          <a:xfrm>
            <a:off x="360774" y="1109044"/>
            <a:ext cx="3766475" cy="6098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758" y="7144484"/>
            <a:ext cx="4791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14 March 1952 – 15 December 2014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419" y="112045"/>
            <a:ext cx="8672083" cy="731776"/>
          </a:xfrm>
        </p:spPr>
        <p:txBody>
          <a:bodyPr/>
          <a:lstStyle/>
          <a:p>
            <a:r>
              <a:rPr lang="en-US" dirty="0" smtClean="0"/>
              <a:t>Predicted production rates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L.M. Fraile – </a:t>
            </a:r>
            <a:r>
              <a:rPr lang="en-GB" b="1" smtClean="0"/>
              <a:t>GFN-UCM</a:t>
            </a:r>
            <a:endParaRPr lang="en-GB" sz="1600" b="1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20149"/>
            <a:ext cx="10488405" cy="651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12038" y="1309166"/>
            <a:ext cx="28513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FAIR </a:t>
            </a:r>
            <a:r>
              <a:rPr lang="en-US" b="1" dirty="0" smtClean="0">
                <a:solidFill>
                  <a:schemeClr val="tx1"/>
                </a:solidFill>
              </a:rPr>
              <a:t>CDR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Half-lives &gt; 100 ns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physics “case”: N = 126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L.M. Fraile – </a:t>
            </a:r>
            <a:r>
              <a:rPr lang="en-GB" b="1" smtClean="0"/>
              <a:t>GFN-UCM</a:t>
            </a:r>
            <a:endParaRPr lang="en-GB" sz="1600" b="1"/>
          </a:p>
        </p:txBody>
      </p:sp>
      <p:pic>
        <p:nvPicPr>
          <p:cNvPr id="4" name="Picture 3" descr="Untitled 2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 l="912" t="1772" r="953" b="1997"/>
          <a:stretch>
            <a:fillRect/>
          </a:stretch>
        </p:blipFill>
        <p:spPr>
          <a:xfrm>
            <a:off x="0" y="956381"/>
            <a:ext cx="9359821" cy="5022955"/>
          </a:xfrm>
          <a:prstGeom prst="rect">
            <a:avLst/>
          </a:prstGeom>
        </p:spPr>
      </p:pic>
      <p:sp>
        <p:nvSpPr>
          <p:cNvPr id="5" name="12 CuadroTexto"/>
          <p:cNvSpPr txBox="1">
            <a:spLocks noChangeArrowheads="1"/>
          </p:cNvSpPr>
          <p:nvPr/>
        </p:nvSpPr>
        <p:spPr bwMode="auto">
          <a:xfrm>
            <a:off x="5591264" y="3548827"/>
            <a:ext cx="5104035" cy="40140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4242" tIns="52121" rIns="104242" bIns="52121">
            <a:spAutoFit/>
          </a:bodyPr>
          <a:lstStyle/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 even-even 2</a:t>
            </a:r>
            <a:r>
              <a:rPr lang="en-US" sz="2800" baseline="30000" dirty="0" smtClean="0">
                <a:latin typeface="Times New Roman"/>
                <a:cs typeface="Times New Roman"/>
              </a:rPr>
              <a:t>+</a:t>
            </a:r>
            <a:r>
              <a:rPr lang="en-US" sz="2800" dirty="0" smtClean="0">
                <a:latin typeface="Times New Roman"/>
                <a:cs typeface="Times New Roman"/>
              </a:rPr>
              <a:t> &amp; 4</a:t>
            </a:r>
            <a:r>
              <a:rPr lang="en-US" sz="2800" baseline="30000" dirty="0" smtClean="0">
                <a:latin typeface="Times New Roman"/>
                <a:cs typeface="Times New Roman"/>
              </a:rPr>
              <a:t>+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cs typeface="Times New Roman"/>
              </a:rPr>
              <a:t>systematics</a:t>
            </a:r>
            <a:r>
              <a:rPr lang="en-US" sz="2800" dirty="0" smtClean="0">
                <a:latin typeface="Times New Roman"/>
                <a:cs typeface="Times New Roman"/>
              </a:rPr>
              <a:t>  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cs typeface="Times New Roman"/>
              </a:rPr>
              <a:t>r</a:t>
            </a:r>
            <a:r>
              <a:rPr lang="en-US" sz="2800" dirty="0" smtClean="0">
                <a:latin typeface="Times New Roman"/>
                <a:cs typeface="Times New Roman"/>
              </a:rPr>
              <a:t>-process path half-lives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cs typeface="Times New Roman"/>
              </a:rPr>
              <a:t>P</a:t>
            </a:r>
            <a:r>
              <a:rPr lang="en-US" sz="2800" baseline="-25000" dirty="0" err="1" smtClean="0">
                <a:latin typeface="Times New Roman"/>
                <a:cs typeface="Times New Roman"/>
              </a:rPr>
              <a:t>n</a:t>
            </a:r>
            <a:r>
              <a:rPr lang="en-US" sz="2800" dirty="0" smtClean="0">
                <a:latin typeface="Times New Roman"/>
                <a:cs typeface="Times New Roman"/>
              </a:rPr>
              <a:t> values, beta-delayed neutrons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 Beta-decay: </a:t>
            </a:r>
            <a:r>
              <a:rPr lang="en-GB" sz="2800" dirty="0" smtClean="0">
                <a:latin typeface="Times New Roman"/>
                <a:cs typeface="Times New Roman"/>
              </a:rPr>
              <a:t>FF </a:t>
            </a:r>
            <a:r>
              <a:rPr lang="el-GR" sz="2800" dirty="0" smtClean="0">
                <a:latin typeface="Times New Roman"/>
                <a:ea typeface="Times New Roman" charset="0"/>
                <a:cs typeface="Times New Roman"/>
              </a:rPr>
              <a:t>ν</a:t>
            </a:r>
            <a:r>
              <a:rPr lang="en-GB" sz="2800" dirty="0" smtClean="0">
                <a:latin typeface="Times New Roman"/>
                <a:cs typeface="Times New Roman"/>
              </a:rPr>
              <a:t>i</a:t>
            </a:r>
            <a:r>
              <a:rPr lang="en-GB" sz="2800" baseline="-25000" dirty="0" smtClean="0">
                <a:latin typeface="Times New Roman"/>
                <a:cs typeface="Times New Roman"/>
              </a:rPr>
              <a:t>13/2</a:t>
            </a:r>
            <a:r>
              <a:rPr lang="en-GB" sz="2800" dirty="0" smtClean="0">
                <a:latin typeface="Times New Roman"/>
                <a:cs typeface="Times New Roman"/>
              </a:rPr>
              <a:t> </a:t>
            </a:r>
            <a:r>
              <a:rPr lang="en-GB" sz="2800" dirty="0" err="1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GB" sz="2800" dirty="0" smtClean="0">
                <a:latin typeface="Times New Roman"/>
                <a:cs typeface="Times New Roman"/>
              </a:rPr>
              <a:t> </a:t>
            </a:r>
            <a:r>
              <a:rPr lang="el-GR" sz="2800" dirty="0" smtClean="0">
                <a:latin typeface="Times New Roman"/>
                <a:ea typeface="Times New Roman" charset="0"/>
                <a:cs typeface="Times New Roman"/>
              </a:rPr>
              <a:t>π</a:t>
            </a:r>
            <a:r>
              <a:rPr lang="en-GB" sz="2800" dirty="0" smtClean="0">
                <a:latin typeface="Times New Roman"/>
                <a:cs typeface="Times New Roman"/>
              </a:rPr>
              <a:t>h</a:t>
            </a:r>
            <a:r>
              <a:rPr lang="en-GB" sz="2800" baseline="-25000" dirty="0" smtClean="0">
                <a:latin typeface="Times New Roman"/>
                <a:cs typeface="Times New Roman"/>
              </a:rPr>
              <a:t>11/2</a:t>
            </a:r>
            <a:r>
              <a:rPr lang="en-GB" sz="2800" dirty="0" smtClean="0">
                <a:latin typeface="Times New Roman"/>
                <a:cs typeface="Times New Roman"/>
              </a:rPr>
              <a:t> dominating; GT </a:t>
            </a:r>
            <a:r>
              <a:rPr lang="el-GR" sz="2800" dirty="0" smtClean="0">
                <a:latin typeface="Times New Roman"/>
                <a:ea typeface="Times New Roman" charset="0"/>
                <a:cs typeface="Times New Roman"/>
              </a:rPr>
              <a:t>ν</a:t>
            </a:r>
            <a:r>
              <a:rPr lang="en-GB" sz="2800" dirty="0" smtClean="0">
                <a:latin typeface="Times New Roman"/>
                <a:cs typeface="Times New Roman"/>
              </a:rPr>
              <a:t>h</a:t>
            </a:r>
            <a:r>
              <a:rPr lang="en-GB" sz="2800" baseline="-25000" dirty="0" smtClean="0">
                <a:latin typeface="Times New Roman"/>
                <a:cs typeface="Times New Roman"/>
              </a:rPr>
              <a:t>9/2</a:t>
            </a:r>
            <a:r>
              <a:rPr lang="en-GB" sz="2800" dirty="0" smtClean="0">
                <a:latin typeface="Times New Roman"/>
                <a:cs typeface="Times New Roman"/>
              </a:rPr>
              <a:t> </a:t>
            </a:r>
            <a:r>
              <a:rPr lang="en-GB" sz="2800" dirty="0" err="1" smtClean="0">
                <a:latin typeface="Times New Roman"/>
                <a:cs typeface="Times New Roman"/>
                <a:sym typeface="Wingdings"/>
              </a:rPr>
              <a:t></a:t>
            </a:r>
            <a:r>
              <a:rPr lang="en-GB" sz="2800" dirty="0" smtClean="0">
                <a:latin typeface="Times New Roman"/>
                <a:cs typeface="Times New Roman"/>
              </a:rPr>
              <a:t> </a:t>
            </a:r>
            <a:r>
              <a:rPr lang="el-GR" sz="2800" dirty="0" smtClean="0">
                <a:latin typeface="Times New Roman"/>
                <a:ea typeface="Times New Roman" charset="0"/>
                <a:cs typeface="Times New Roman"/>
              </a:rPr>
              <a:t>π</a:t>
            </a:r>
            <a:r>
              <a:rPr lang="en-GB" sz="2800" dirty="0" smtClean="0">
                <a:latin typeface="Times New Roman"/>
                <a:cs typeface="Times New Roman"/>
              </a:rPr>
              <a:t>h</a:t>
            </a:r>
            <a:r>
              <a:rPr lang="en-GB" sz="2800" baseline="-25000" dirty="0" smtClean="0">
                <a:latin typeface="Times New Roman"/>
                <a:cs typeface="Times New Roman"/>
              </a:rPr>
              <a:t>11/2</a:t>
            </a:r>
          </a:p>
          <a:p>
            <a:pPr algn="just">
              <a:spcAft>
                <a:spcPts val="600"/>
              </a:spcAft>
            </a:pPr>
            <a:r>
              <a:rPr lang="en-GB" sz="2800" dirty="0" smtClean="0">
                <a:latin typeface="Times New Roman"/>
                <a:cs typeface="Times New Roman"/>
              </a:rPr>
              <a:t>role of first forbidden transitions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>
                <a:latin typeface="Times New Roman"/>
                <a:cs typeface="Times New Roman"/>
              </a:rPr>
              <a:t> Isomers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>
                <a:latin typeface="Times New Roman"/>
                <a:cs typeface="Times New Roman"/>
              </a:rPr>
              <a:t> Transition rates    </a:t>
            </a:r>
            <a:endParaRPr lang="en-US" sz="2800" dirty="0" smtClean="0"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519203" y="112045"/>
            <a:ext cx="9642299" cy="731776"/>
          </a:xfrm>
        </p:spPr>
        <p:txBody>
          <a:bodyPr/>
          <a:lstStyle/>
          <a:p>
            <a:r>
              <a:rPr lang="en-US" dirty="0" smtClean="0"/>
              <a:t>Transition rates – electronic timing</a:t>
            </a:r>
            <a:endParaRPr lang="en-US" dirty="0"/>
          </a:p>
        </p:txBody>
      </p:sp>
      <p:grpSp>
        <p:nvGrpSpPr>
          <p:cNvPr id="2" name="Group 74"/>
          <p:cNvGrpSpPr/>
          <p:nvPr/>
        </p:nvGrpSpPr>
        <p:grpSpPr>
          <a:xfrm>
            <a:off x="460428" y="1138325"/>
            <a:ext cx="7937650" cy="4828463"/>
            <a:chOff x="1204956" y="1415660"/>
            <a:chExt cx="7937650" cy="4828463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279468" y="1421518"/>
              <a:ext cx="924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933811" y="5817610"/>
              <a:ext cx="924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83753" y="4696625"/>
              <a:ext cx="924185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399891" y="3617665"/>
              <a:ext cx="92418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8992" y="2315088"/>
              <a:ext cx="924185" cy="0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933811" y="5222649"/>
              <a:ext cx="9241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933811" y="4886321"/>
              <a:ext cx="9241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204956" y="1421517"/>
              <a:ext cx="49675" cy="4396093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204956" y="5817610"/>
              <a:ext cx="7778591" cy="14741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007940" y="4696625"/>
              <a:ext cx="0" cy="1120985"/>
            </a:xfrm>
            <a:prstGeom prst="straightConnector1">
              <a:avLst/>
            </a:prstGeom>
            <a:ln>
              <a:solidFill>
                <a:srgbClr val="0000FF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324075" y="3617525"/>
              <a:ext cx="0" cy="2200087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8593177" y="2315089"/>
              <a:ext cx="0" cy="3502521"/>
            </a:xfrm>
            <a:prstGeom prst="straightConnector1">
              <a:avLst/>
            </a:prstGeom>
            <a:ln>
              <a:solidFill>
                <a:srgbClr val="008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007941" y="5042419"/>
              <a:ext cx="448257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00FF"/>
                  </a:solidFill>
                </a:rPr>
                <a:t>S</a:t>
              </a:r>
              <a:r>
                <a:rPr lang="en-US" sz="2000" b="1" baseline="-25000" dirty="0" err="1" smtClean="0">
                  <a:solidFill>
                    <a:srgbClr val="0000FF"/>
                  </a:solidFill>
                </a:rPr>
                <a:t>n</a:t>
              </a:r>
              <a:endParaRPr lang="en-US" sz="2000" b="1" baseline="-25000" dirty="0">
                <a:solidFill>
                  <a:srgbClr val="0000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24076" y="4484414"/>
              <a:ext cx="533750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S</a:t>
              </a:r>
              <a:r>
                <a:rPr lang="en-US" sz="2000" b="1" baseline="-25000" dirty="0" smtClean="0">
                  <a:solidFill>
                    <a:srgbClr val="FF0000"/>
                  </a:solidFill>
                </a:rPr>
                <a:t>2n</a:t>
              </a:r>
              <a:endParaRPr lang="en-US" sz="2000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08856" y="3828828"/>
              <a:ext cx="533750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</a:rPr>
                <a:t>S</a:t>
              </a:r>
              <a:r>
                <a:rPr lang="en-US" sz="2000" b="1" baseline="-25000" dirty="0" smtClean="0">
                  <a:solidFill>
                    <a:srgbClr val="008000"/>
                  </a:solidFill>
                </a:rPr>
                <a:t>3n</a:t>
              </a:r>
              <a:endParaRPr lang="en-US" sz="2000" b="1" baseline="-25000" dirty="0">
                <a:solidFill>
                  <a:srgbClr val="008000"/>
                </a:solidFill>
              </a:endParaRPr>
            </a:p>
          </p:txBody>
        </p:sp>
        <p:grpSp>
          <p:nvGrpSpPr>
            <p:cNvPr id="3" name="Group 62"/>
            <p:cNvGrpSpPr/>
            <p:nvPr/>
          </p:nvGrpSpPr>
          <p:grpSpPr>
            <a:xfrm>
              <a:off x="2811368" y="1421516"/>
              <a:ext cx="1144691" cy="2607823"/>
              <a:chOff x="2811368" y="1421516"/>
              <a:chExt cx="1144691" cy="327511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825898" y="3976822"/>
                <a:ext cx="1130161" cy="367783"/>
              </a:xfrm>
              <a:prstGeom prst="rect">
                <a:avLst/>
              </a:prstGeom>
              <a:solidFill>
                <a:schemeClr val="bg1">
                  <a:lumMod val="50000"/>
                  <a:alpha val="3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4242" tIns="52121" rIns="104242" bIns="52121"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933811" y="1421518"/>
                <a:ext cx="924185" cy="3275108"/>
              </a:xfrm>
              <a:prstGeom prst="rect">
                <a:avLst/>
              </a:prstGeom>
              <a:solidFill>
                <a:srgbClr val="0000FF">
                  <a:alpha val="3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4242" tIns="52121" rIns="104242" bIns="52121"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028723" y="1421517"/>
                <a:ext cx="734360" cy="2514881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4242" tIns="52121" rIns="104242" bIns="52121"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123278" y="1421516"/>
                <a:ext cx="545254" cy="1688549"/>
              </a:xfrm>
              <a:prstGeom prst="rect">
                <a:avLst/>
              </a:prstGeom>
              <a:solidFill>
                <a:srgbClr val="008000">
                  <a:alpha val="50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4242" tIns="52121" rIns="104242" bIns="52121"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825898" y="3110065"/>
                <a:ext cx="1130161" cy="367783"/>
              </a:xfrm>
              <a:prstGeom prst="rect">
                <a:avLst/>
              </a:prstGeom>
              <a:solidFill>
                <a:schemeClr val="bg1">
                  <a:lumMod val="50000"/>
                  <a:alpha val="3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4242" tIns="52121" rIns="104242" bIns="52121"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811368" y="1633362"/>
                <a:ext cx="1130161" cy="367783"/>
              </a:xfrm>
              <a:prstGeom prst="rect">
                <a:avLst/>
              </a:prstGeom>
              <a:solidFill>
                <a:schemeClr val="bg1">
                  <a:lumMod val="50000"/>
                  <a:alpha val="3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4242" tIns="52121" rIns="104242" bIns="52121" rtlCol="0" anchor="ctr"/>
              <a:lstStyle/>
              <a:p>
                <a:pPr algn="ctr"/>
                <a:endParaRPr lang="en-US" sz="2000" b="1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11368" y="2544675"/>
                <a:ext cx="1130161" cy="367783"/>
              </a:xfrm>
              <a:prstGeom prst="rect">
                <a:avLst/>
              </a:prstGeom>
              <a:solidFill>
                <a:schemeClr val="bg1">
                  <a:lumMod val="50000"/>
                  <a:alpha val="3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4242" tIns="52121" rIns="104242" bIns="52121" rtlCol="0" anchor="ctr"/>
              <a:lstStyle/>
              <a:p>
                <a:pPr algn="ctr"/>
                <a:endParaRPr lang="en-US" sz="2000" b="1" dirty="0"/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 rot="16200000" flipH="1">
              <a:off x="440003" y="3262160"/>
              <a:ext cx="4379476" cy="6981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6200000" flipH="1">
              <a:off x="926033" y="2776130"/>
              <a:ext cx="3376061" cy="6668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6200000" flipH="1">
              <a:off x="1623720" y="2078442"/>
              <a:ext cx="1902296" cy="5884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280646" y="1421517"/>
              <a:ext cx="530724" cy="4127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560790" y="1415660"/>
              <a:ext cx="505072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baseline="30000" dirty="0" smtClean="0">
                  <a:solidFill>
                    <a:srgbClr val="000000"/>
                  </a:solidFill>
                </a:rPr>
                <a:t>A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Z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42317" y="5831086"/>
              <a:ext cx="954313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baseline="30000" dirty="0" smtClean="0">
                  <a:solidFill>
                    <a:srgbClr val="000000"/>
                  </a:solidFill>
                </a:rPr>
                <a:t>A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(Z+1)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78747" y="4706090"/>
              <a:ext cx="1095378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baseline="30000" dirty="0" smtClean="0">
                  <a:solidFill>
                    <a:srgbClr val="0000FF"/>
                  </a:solidFill>
                </a:rPr>
                <a:t>A-1</a:t>
              </a:r>
              <a:r>
                <a:rPr lang="en-US" sz="2000" b="1" dirty="0" smtClean="0">
                  <a:solidFill>
                    <a:srgbClr val="0000FF"/>
                  </a:solidFill>
                </a:rPr>
                <a:t>(Z+1)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302977" y="3617666"/>
              <a:ext cx="1095378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baseline="30000" dirty="0" smtClean="0">
                  <a:solidFill>
                    <a:srgbClr val="FF0000"/>
                  </a:solidFill>
                </a:rPr>
                <a:t>A-2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(Z+1)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59953" y="2315089"/>
              <a:ext cx="1095378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baseline="30000" dirty="0" smtClean="0">
                  <a:solidFill>
                    <a:srgbClr val="008000"/>
                  </a:solidFill>
                </a:rPr>
                <a:t>A-3</a:t>
              </a:r>
              <a:r>
                <a:rPr lang="en-US" sz="2000" b="1" dirty="0" smtClean="0">
                  <a:solidFill>
                    <a:srgbClr val="008000"/>
                  </a:solidFill>
                </a:rPr>
                <a:t>(Z+1)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03655" y="2719314"/>
              <a:ext cx="402588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dirty="0" smtClean="0">
                  <a:solidFill>
                    <a:schemeClr val="tx1"/>
                  </a:solidFill>
                </a:rPr>
                <a:t>β</a:t>
              </a:r>
              <a:r>
                <a:rPr lang="en-US" sz="2000" b="1" baseline="30000" dirty="0" smtClean="0">
                  <a:solidFill>
                    <a:schemeClr val="tx1"/>
                  </a:solidFill>
                </a:rPr>
                <a:t>-</a:t>
              </a:r>
              <a:endParaRPr lang="en-US" sz="2000" b="1" baseline="30000" dirty="0">
                <a:solidFill>
                  <a:schemeClr val="tx1"/>
                </a:solidFill>
              </a:endParaRPr>
            </a:p>
          </p:txBody>
        </p:sp>
        <p:cxnSp>
          <p:nvCxnSpPr>
            <p:cNvPr id="36" name="Straight Arrow Connector 35"/>
            <p:cNvCxnSpPr>
              <a:stCxn id="24" idx="3"/>
            </p:cNvCxnSpPr>
            <p:nvPr/>
          </p:nvCxnSpPr>
          <p:spPr>
            <a:xfrm>
              <a:off x="3941529" y="1736624"/>
              <a:ext cx="3646667" cy="568095"/>
            </a:xfrm>
            <a:prstGeom prst="straightConnector1">
              <a:avLst/>
            </a:prstGeom>
            <a:ln>
              <a:solidFill>
                <a:srgbClr val="008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5" idx="3"/>
            </p:cNvCxnSpPr>
            <p:nvPr/>
          </p:nvCxnSpPr>
          <p:spPr>
            <a:xfrm>
              <a:off x="3941529" y="2462262"/>
              <a:ext cx="2345386" cy="119079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4" idx="3"/>
            </p:cNvCxnSpPr>
            <p:nvPr/>
          </p:nvCxnSpPr>
          <p:spPr>
            <a:xfrm>
              <a:off x="3956059" y="3602616"/>
              <a:ext cx="1107965" cy="614863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233153" y="3455477"/>
              <a:ext cx="500104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</a:rPr>
                <a:t>Q</a:t>
              </a:r>
              <a:r>
                <a:rPr lang="en-US" sz="2000" b="1" baseline="-25000" dirty="0" smtClean="0">
                  <a:solidFill>
                    <a:srgbClr val="000000"/>
                  </a:solidFill>
                </a:rPr>
                <a:t>β</a:t>
              </a:r>
              <a:endParaRPr lang="en-US" sz="2000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3245365" y="4609439"/>
              <a:ext cx="235171" cy="1160198"/>
            </a:xfrm>
            <a:custGeom>
              <a:avLst/>
              <a:gdLst>
                <a:gd name="connsiteX0" fmla="*/ 350144 w 465117"/>
                <a:gd name="connsiteY0" fmla="*/ 0 h 2743714"/>
                <a:gd name="connsiteX1" fmla="*/ 5226 w 465117"/>
                <a:gd name="connsiteY1" fmla="*/ 313568 h 2743714"/>
                <a:gd name="connsiteX2" fmla="*/ 381500 w 465117"/>
                <a:gd name="connsiteY2" fmla="*/ 533065 h 2743714"/>
                <a:gd name="connsiteX3" fmla="*/ 52260 w 465117"/>
                <a:gd name="connsiteY3" fmla="*/ 862310 h 2743714"/>
                <a:gd name="connsiteX4" fmla="*/ 381500 w 465117"/>
                <a:gd name="connsiteY4" fmla="*/ 1144521 h 2743714"/>
                <a:gd name="connsiteX5" fmla="*/ 67938 w 465117"/>
                <a:gd name="connsiteY5" fmla="*/ 1458088 h 2743714"/>
                <a:gd name="connsiteX6" fmla="*/ 459891 w 465117"/>
                <a:gd name="connsiteY6" fmla="*/ 1599193 h 2743714"/>
                <a:gd name="connsiteX7" fmla="*/ 99295 w 465117"/>
                <a:gd name="connsiteY7" fmla="*/ 1834369 h 2743714"/>
                <a:gd name="connsiteX8" fmla="*/ 428535 w 465117"/>
                <a:gd name="connsiteY8" fmla="*/ 1975474 h 2743714"/>
                <a:gd name="connsiteX9" fmla="*/ 240397 w 465117"/>
                <a:gd name="connsiteY9" fmla="*/ 2242006 h 2743714"/>
                <a:gd name="connsiteX10" fmla="*/ 240397 w 465117"/>
                <a:gd name="connsiteY10" fmla="*/ 2571252 h 2743714"/>
                <a:gd name="connsiteX11" fmla="*/ 224719 w 465117"/>
                <a:gd name="connsiteY11" fmla="*/ 2743714 h 274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117" h="2743714">
                  <a:moveTo>
                    <a:pt x="350144" y="0"/>
                  </a:moveTo>
                  <a:cubicBezTo>
                    <a:pt x="175072" y="112362"/>
                    <a:pt x="0" y="224724"/>
                    <a:pt x="5226" y="313568"/>
                  </a:cubicBezTo>
                  <a:cubicBezTo>
                    <a:pt x="10452" y="402412"/>
                    <a:pt x="373661" y="441608"/>
                    <a:pt x="381500" y="533065"/>
                  </a:cubicBezTo>
                  <a:cubicBezTo>
                    <a:pt x="389339" y="624522"/>
                    <a:pt x="52260" y="760401"/>
                    <a:pt x="52260" y="862310"/>
                  </a:cubicBezTo>
                  <a:cubicBezTo>
                    <a:pt x="52260" y="964219"/>
                    <a:pt x="378887" y="1045225"/>
                    <a:pt x="381500" y="1144521"/>
                  </a:cubicBezTo>
                  <a:cubicBezTo>
                    <a:pt x="384113" y="1243817"/>
                    <a:pt x="54873" y="1382309"/>
                    <a:pt x="67938" y="1458088"/>
                  </a:cubicBezTo>
                  <a:cubicBezTo>
                    <a:pt x="81003" y="1533867"/>
                    <a:pt x="454665" y="1536480"/>
                    <a:pt x="459891" y="1599193"/>
                  </a:cubicBezTo>
                  <a:cubicBezTo>
                    <a:pt x="465117" y="1661907"/>
                    <a:pt x="104521" y="1771656"/>
                    <a:pt x="99295" y="1834369"/>
                  </a:cubicBezTo>
                  <a:cubicBezTo>
                    <a:pt x="94069" y="1897083"/>
                    <a:pt x="405018" y="1907535"/>
                    <a:pt x="428535" y="1975474"/>
                  </a:cubicBezTo>
                  <a:cubicBezTo>
                    <a:pt x="452052" y="2043413"/>
                    <a:pt x="271753" y="2142710"/>
                    <a:pt x="240397" y="2242006"/>
                  </a:cubicBezTo>
                  <a:cubicBezTo>
                    <a:pt x="209041" y="2341302"/>
                    <a:pt x="243010" y="2487634"/>
                    <a:pt x="240397" y="2571252"/>
                  </a:cubicBezTo>
                  <a:cubicBezTo>
                    <a:pt x="237784" y="2654870"/>
                    <a:pt x="231251" y="2699292"/>
                    <a:pt x="224719" y="2743714"/>
                  </a:cubicBez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Char char="ü"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509926" y="5248272"/>
              <a:ext cx="338760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0000"/>
                  </a:solidFill>
                </a:rPr>
                <a:t>γ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137868" y="4065981"/>
              <a:ext cx="353162" cy="413037"/>
            </a:xfrm>
            <a:prstGeom prst="rect">
              <a:avLst/>
            </a:prstGeom>
            <a:noFill/>
          </p:spPr>
          <p:txBody>
            <a:bodyPr wrap="none" lIns="104242" tIns="52121" rIns="104242" bIns="52121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00FF"/>
                  </a:solidFill>
                </a:rPr>
                <a:t>n</a:t>
              </a:r>
              <a:endParaRPr lang="en-US" sz="2000" b="1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5093007" y="4559774"/>
              <a:ext cx="924185" cy="0"/>
            </a:xfrm>
            <a:prstGeom prst="line">
              <a:avLst/>
            </a:prstGeom>
            <a:ln w="25400">
              <a:solidFill>
                <a:srgbClr val="0000C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093007" y="4223446"/>
              <a:ext cx="924185" cy="0"/>
            </a:xfrm>
            <a:prstGeom prst="line">
              <a:avLst/>
            </a:prstGeom>
            <a:ln w="25400">
              <a:solidFill>
                <a:srgbClr val="0000C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4" idx="3"/>
            </p:cNvCxnSpPr>
            <p:nvPr/>
          </p:nvCxnSpPr>
          <p:spPr>
            <a:xfrm>
              <a:off x="3956059" y="3602616"/>
              <a:ext cx="1076608" cy="1069536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4" idx="3"/>
            </p:cNvCxnSpPr>
            <p:nvPr/>
          </p:nvCxnSpPr>
          <p:spPr>
            <a:xfrm>
              <a:off x="3956059" y="3602616"/>
              <a:ext cx="1107965" cy="912752"/>
            </a:xfrm>
            <a:prstGeom prst="straightConnector1">
              <a:avLst/>
            </a:prstGeom>
            <a:ln>
              <a:solidFill>
                <a:srgbClr val="0000FF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929430" y="4615405"/>
              <a:ext cx="9241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925049" y="4485595"/>
              <a:ext cx="9241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14"/>
          <p:cNvGrpSpPr/>
          <p:nvPr/>
        </p:nvGrpSpPr>
        <p:grpSpPr>
          <a:xfrm>
            <a:off x="146531" y="5644137"/>
            <a:ext cx="9394459" cy="1830811"/>
            <a:chOff x="211660" y="5530163"/>
            <a:chExt cx="9150234" cy="1830811"/>
          </a:xfrm>
        </p:grpSpPr>
        <p:sp>
          <p:nvSpPr>
            <p:cNvPr id="51" name="Rectangle 50"/>
            <p:cNvSpPr/>
            <p:nvPr/>
          </p:nvSpPr>
          <p:spPr bwMode="auto">
            <a:xfrm>
              <a:off x="211660" y="5568342"/>
              <a:ext cx="9150234" cy="1774705"/>
            </a:xfrm>
            <a:prstGeom prst="rect">
              <a:avLst/>
            </a:prstGeom>
            <a:solidFill>
              <a:srgbClr val="FFFFCC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Char char="ü"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00376" y="5530163"/>
              <a:ext cx="385220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Absolute transition rates </a:t>
              </a:r>
              <a:endParaRPr lang="en-US" b="1" dirty="0"/>
            </a:p>
          </p:txBody>
        </p:sp>
        <p:pic>
          <p:nvPicPr>
            <p:cNvPr id="53" name="Picture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B3B3B3"/>
                </a:clrFrom>
                <a:clrTo>
                  <a:srgbClr val="B3B3B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1359" y="6517156"/>
              <a:ext cx="7533972" cy="843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54" name="Object 2"/>
            <p:cNvGraphicFramePr>
              <a:graphicFrameLocks noChangeAspect="1"/>
            </p:cNvGraphicFramePr>
            <p:nvPr/>
          </p:nvGraphicFramePr>
          <p:xfrm>
            <a:off x="339832" y="6007013"/>
            <a:ext cx="5603659" cy="610980"/>
          </p:xfrm>
          <a:graphic>
            <a:graphicData uri="http://schemas.openxmlformats.org/presentationml/2006/ole">
              <p:oleObj spid="_x0000_s113666" name="Equation" r:id="rId4" imgW="7315200" imgH="838200" progId="Equation.3">
                <p:embed/>
              </p:oleObj>
            </a:graphicData>
          </a:graphic>
        </p:graphicFrame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028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uadroTexto 3"/>
          <p:cNvSpPr txBox="1">
            <a:spLocks noChangeArrowheads="1"/>
          </p:cNvSpPr>
          <p:nvPr/>
        </p:nvSpPr>
        <p:spPr bwMode="auto">
          <a:xfrm>
            <a:off x="368191" y="4124854"/>
            <a:ext cx="3557365" cy="176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2" tIns="52121" rIns="104242" bIns="5212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October 2014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TDR to be submitted by 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31 March 2015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19" descr="AID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0723"/>
          <a:stretch>
            <a:fillRect/>
          </a:stretch>
        </p:blipFill>
        <p:spPr bwMode="auto">
          <a:xfrm>
            <a:off x="1172738" y="2269804"/>
            <a:ext cx="3455774" cy="159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38785" y="1213556"/>
            <a:ext cx="40959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ea typeface="ＭＳ Ｐゴシック" charset="0"/>
                <a:cs typeface="ＭＳ Ｐゴシック" charset="0"/>
              </a:rPr>
              <a:t>Combined with the fast ion</a:t>
            </a:r>
          </a:p>
          <a:p>
            <a:r>
              <a:rPr lang="en-US" sz="2800" dirty="0" smtClean="0">
                <a:ea typeface="ＭＳ Ｐゴシック" charset="0"/>
                <a:cs typeface="ＭＳ Ｐゴシック" charset="0"/>
              </a:rPr>
              <a:t> active stopper: AIDA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19203" y="112045"/>
            <a:ext cx="9642299" cy="73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20" tIns="52109" rIns="104220" bIns="52109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FATIMA TDR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051" y="6463845"/>
            <a:ext cx="5777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HISPEC_DESPEC.1.2.2.15  FATIMA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t="2335" b="2972"/>
          <a:stretch>
            <a:fillRect/>
          </a:stretch>
        </p:blipFill>
        <p:spPr>
          <a:xfrm>
            <a:off x="5901066" y="1125768"/>
            <a:ext cx="4779634" cy="6437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specifications and design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34" y="1075161"/>
            <a:ext cx="9642475" cy="5910263"/>
          </a:xfrm>
        </p:spPr>
        <p:txBody>
          <a:bodyPr/>
          <a:lstStyle/>
          <a:p>
            <a:r>
              <a:rPr lang="en-US" dirty="0" smtClean="0"/>
              <a:t>Choice of crystal type</a:t>
            </a:r>
          </a:p>
          <a:p>
            <a:pPr lvl="1"/>
            <a:r>
              <a:rPr lang="en-US" dirty="0" smtClean="0"/>
              <a:t> Development of  LaBr3:Ce </a:t>
            </a:r>
          </a:p>
          <a:p>
            <a:pPr lvl="1"/>
            <a:r>
              <a:rPr lang="en-US" dirty="0" smtClean="0"/>
              <a:t> Doping (size, shape)</a:t>
            </a:r>
          </a:p>
          <a:p>
            <a:pPr lvl="1"/>
            <a:r>
              <a:rPr lang="en-US" dirty="0" smtClean="0"/>
              <a:t> Other options considered: CeBr</a:t>
            </a:r>
            <a:r>
              <a:rPr lang="en-US" baseline="-25000" dirty="0" smtClean="0"/>
              <a:t>3</a:t>
            </a:r>
          </a:p>
          <a:p>
            <a:pPr lvl="2"/>
            <a:r>
              <a:rPr lang="en-US" dirty="0" smtClean="0"/>
              <a:t>Timing and linearity Good time resolution of (119±2) ps at </a:t>
            </a:r>
            <a:r>
              <a:rPr lang="en-US" baseline="30000" dirty="0" smtClean="0"/>
              <a:t>60</a:t>
            </a:r>
            <a:r>
              <a:rPr lang="en-US" dirty="0" smtClean="0"/>
              <a:t>Co</a:t>
            </a:r>
          </a:p>
          <a:p>
            <a:pPr lvl="1"/>
            <a:r>
              <a:rPr lang="en-US" dirty="0" smtClean="0"/>
              <a:t> Efficiency simulation and measurement</a:t>
            </a:r>
          </a:p>
          <a:p>
            <a:r>
              <a:rPr lang="en-US" dirty="0" smtClean="0"/>
              <a:t>Choice of photosensor</a:t>
            </a:r>
          </a:p>
          <a:p>
            <a:pPr lvl="1"/>
            <a:r>
              <a:rPr lang="en-US" dirty="0" smtClean="0"/>
              <a:t> PMT selection and development</a:t>
            </a:r>
          </a:p>
          <a:p>
            <a:pPr lvl="1"/>
            <a:r>
              <a:rPr lang="en-US" dirty="0" smtClean="0"/>
              <a:t> SiPMs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L.M. Fraile – </a:t>
            </a:r>
            <a:r>
              <a:rPr lang="en-GB" b="1" smtClean="0"/>
              <a:t>GFN-UCM</a:t>
            </a:r>
            <a:endParaRPr lang="en-GB" sz="1600" b="1"/>
          </a:p>
        </p:txBody>
      </p:sp>
      <p:pic>
        <p:nvPicPr>
          <p:cNvPr id="5" name="Bild 8" descr="R9779pmt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mv="urn:schemas-microsoft-com:mac:vml" xmlns:mo="http://schemas.microsoft.com/office/mac/office/2008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545746" y="4950493"/>
            <a:ext cx="5800535" cy="23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55" y="1046295"/>
            <a:ext cx="9642475" cy="5910263"/>
          </a:xfrm>
        </p:spPr>
        <p:txBody>
          <a:bodyPr/>
          <a:lstStyle/>
          <a:p>
            <a:r>
              <a:rPr lang="en-US" dirty="0" smtClean="0"/>
              <a:t>Selection of crystal shape and detector evaluation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L.M. Fraile – </a:t>
            </a:r>
            <a:r>
              <a:rPr lang="en-GB" b="1" smtClean="0"/>
              <a:t>GFN-UCM</a:t>
            </a:r>
            <a:endParaRPr lang="en-GB" sz="1600" b="1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68438" y="100013"/>
            <a:ext cx="9178925" cy="731837"/>
          </a:xfrm>
        </p:spPr>
        <p:txBody>
          <a:bodyPr/>
          <a:lstStyle/>
          <a:p>
            <a:r>
              <a:rPr lang="en-US" dirty="0" smtClean="0"/>
              <a:t>Technical specifications and design details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415" y="1572060"/>
            <a:ext cx="5543285" cy="5990790"/>
          </a:xfrm>
          <a:prstGeom prst="rect">
            <a:avLst/>
          </a:prstGeom>
        </p:spPr>
      </p:pic>
      <p:graphicFrame>
        <p:nvGraphicFramePr>
          <p:cNvPr id="146435" name="Object 3"/>
          <p:cNvGraphicFramePr>
            <a:graphicFrameLocks noChangeAspect="1"/>
          </p:cNvGraphicFramePr>
          <p:nvPr/>
        </p:nvGraphicFramePr>
        <p:xfrm>
          <a:off x="43293" y="6119558"/>
          <a:ext cx="6337363" cy="1443292"/>
        </p:xfrm>
        <a:graphic>
          <a:graphicData uri="http://schemas.openxmlformats.org/presentationml/2006/ole">
            <p:oleObj spid="_x0000_s146435" name="Document" r:id="rId4" imgW="6134100" imgH="1397000" progId="Word.Document.12">
              <p:link updateAutomatic="1"/>
            </p:oleObj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75" y="2043778"/>
            <a:ext cx="3581354" cy="26902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berts_gr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16" y="1579690"/>
            <a:ext cx="8255924" cy="273622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468597" y="99789"/>
            <a:ext cx="9178727" cy="73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31" tIns="52115" rIns="104231" bIns="52115" numCol="1" anchor="ctr" anchorCtr="0" compatLnSpc="1">
            <a:prstTxWarp prst="textNoShape">
              <a:avLst/>
            </a:prstTxWarp>
          </a:bodyPr>
          <a:lstStyle/>
          <a:p>
            <a:pPr algn="ctr" defTabSz="1042416" eaLnBrk="0" hangingPunct="0"/>
            <a:r>
              <a:rPr lang="en-US" sz="3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 pitchFamily="-65" charset="-128"/>
                <a:cs typeface="ＭＳ Ｐゴシック" pitchFamily="-65" charset="-128"/>
              </a:rPr>
              <a:t>Technical specifications and design details</a:t>
            </a:r>
            <a:endParaRPr lang="en-US" sz="3400" kern="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161" y="6403668"/>
            <a:ext cx="4443662" cy="813146"/>
          </a:xfrm>
          <a:prstGeom prst="rect">
            <a:avLst/>
          </a:prstGeom>
          <a:noFill/>
          <a:ln>
            <a:noFill/>
          </a:ln>
        </p:spPr>
        <p:txBody>
          <a:bodyPr wrap="square" lIns="104242" tIns="52121" rIns="104242" bIns="52121">
            <a:spAutoFit/>
          </a:bodyPr>
          <a:lstStyle/>
          <a:p>
            <a:r>
              <a:rPr lang="en-US" sz="2300" b="1" dirty="0">
                <a:solidFill>
                  <a:schemeClr val="tx1"/>
                </a:solidFill>
                <a:latin typeface="Arial"/>
                <a:cs typeface="Arial"/>
              </a:rPr>
              <a:t>O.J. Roberts</a:t>
            </a:r>
            <a:r>
              <a:rPr lang="en-US" sz="2300" dirty="0">
                <a:solidFill>
                  <a:schemeClr val="tx1"/>
                </a:solidFill>
                <a:latin typeface="Arial"/>
                <a:cs typeface="Arial"/>
              </a:rPr>
              <a:t>, A.M. Bruce et al., NIM A</a:t>
            </a:r>
            <a:r>
              <a:rPr lang="en-US" sz="2300" dirty="0" smtClean="0">
                <a:solidFill>
                  <a:schemeClr val="tx1"/>
                </a:solidFill>
                <a:latin typeface="Arial"/>
                <a:cs typeface="Arial"/>
              </a:rPr>
              <a:t> 2014</a:t>
            </a:r>
            <a:endParaRPr lang="en-US" sz="2300" b="1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Content Placeholder 4" descr="roberts-gr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6910" y="4257711"/>
            <a:ext cx="4863790" cy="3305138"/>
          </a:xfrm>
        </p:spPr>
      </p:pic>
      <p:sp>
        <p:nvSpPr>
          <p:cNvPr id="10" name="Rectangle 9"/>
          <p:cNvSpPr/>
          <p:nvPr/>
        </p:nvSpPr>
        <p:spPr>
          <a:xfrm>
            <a:off x="202998" y="4374107"/>
            <a:ext cx="2139263" cy="1798031"/>
          </a:xfrm>
          <a:prstGeom prst="rect">
            <a:avLst/>
          </a:prstGeom>
          <a:noFill/>
          <a:ln>
            <a:noFill/>
          </a:ln>
        </p:spPr>
        <p:txBody>
          <a:bodyPr wrap="square" lIns="104242" tIns="52121" rIns="104242" bIns="52121">
            <a:spAutoFit/>
          </a:bodyPr>
          <a:lstStyle/>
          <a:p>
            <a:r>
              <a:rPr lang="en-US" sz="2300" b="1" dirty="0">
                <a:solidFill>
                  <a:srgbClr val="008000"/>
                </a:solidFill>
                <a:latin typeface="Arial"/>
                <a:cs typeface="Arial"/>
              </a:rPr>
              <a:t>Cross + 45º</a:t>
            </a:r>
          </a:p>
          <a:p>
            <a:r>
              <a:rPr lang="en-US" sz="2300" b="1" dirty="0">
                <a:solidFill>
                  <a:srgbClr val="008000"/>
                </a:solidFill>
                <a:latin typeface="Arial"/>
                <a:cs typeface="Arial"/>
              </a:rPr>
              <a:t>1.5x2”</a:t>
            </a:r>
          </a:p>
          <a:p>
            <a:endParaRPr lang="en-US" sz="2300" b="1" dirty="0">
              <a:solidFill>
                <a:srgbClr val="008000"/>
              </a:solidFill>
              <a:latin typeface="Arial"/>
              <a:cs typeface="Arial"/>
            </a:endParaRPr>
          </a:p>
          <a:p>
            <a:r>
              <a:rPr lang="en-US" sz="2300" dirty="0">
                <a:solidFill>
                  <a:srgbClr val="000000"/>
                </a:solidFill>
                <a:latin typeface="Arial"/>
                <a:cs typeface="Arial"/>
              </a:rPr>
              <a:t>CRT ~ 210 ps</a:t>
            </a:r>
          </a:p>
          <a:p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FWHM (</a:t>
            </a:r>
            <a:r>
              <a:rPr lang="en-US" sz="1800" baseline="30000" dirty="0">
                <a:solidFill>
                  <a:srgbClr val="000000"/>
                </a:solidFill>
                <a:latin typeface="Arial"/>
                <a:cs typeface="Arial"/>
              </a:rPr>
              <a:t>60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Co)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41942" y="4380003"/>
            <a:ext cx="2217336" cy="1874975"/>
          </a:xfrm>
          <a:prstGeom prst="rect">
            <a:avLst/>
          </a:prstGeom>
          <a:noFill/>
          <a:ln>
            <a:noFill/>
          </a:ln>
        </p:spPr>
        <p:txBody>
          <a:bodyPr wrap="square" lIns="104242" tIns="52121" rIns="104242" bIns="52121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rial"/>
                <a:cs typeface="Arial"/>
              </a:rPr>
              <a:t>Cross</a:t>
            </a:r>
          </a:p>
          <a:p>
            <a:r>
              <a:rPr lang="en-US" sz="2300" b="1" dirty="0">
                <a:solidFill>
                  <a:srgbClr val="FF0000"/>
                </a:solidFill>
                <a:latin typeface="Arial"/>
                <a:cs typeface="Arial"/>
              </a:rPr>
              <a:t>1.5x2”</a:t>
            </a:r>
          </a:p>
          <a:p>
            <a:endParaRPr lang="en-US" sz="2300" b="1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2300" dirty="0">
                <a:solidFill>
                  <a:srgbClr val="000000"/>
                </a:solidFill>
                <a:latin typeface="Arial"/>
                <a:cs typeface="Arial"/>
              </a:rPr>
              <a:t>CRT ~ 210 ps</a:t>
            </a:r>
          </a:p>
          <a:p>
            <a:pPr lvl="0"/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FWHM (</a:t>
            </a:r>
            <a:r>
              <a:rPr lang="en-US" sz="1800" baseline="30000" dirty="0">
                <a:solidFill>
                  <a:srgbClr val="000000"/>
                </a:solidFill>
                <a:latin typeface="Arial"/>
                <a:cs typeface="Arial"/>
              </a:rPr>
              <a:t>60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Co)</a:t>
            </a:r>
            <a:endParaRPr lang="en-US" sz="23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2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1437" y="1470000"/>
            <a:ext cx="2139263" cy="2428973"/>
          </a:xfrm>
          <a:prstGeom prst="rect">
            <a:avLst/>
          </a:prstGeom>
          <a:noFill/>
          <a:ln>
            <a:noFill/>
          </a:ln>
        </p:spPr>
        <p:txBody>
          <a:bodyPr wrap="square" lIns="104242" tIns="52121" rIns="104242" bIns="52121">
            <a:spAutoFit/>
          </a:bodyPr>
          <a:lstStyle/>
          <a:p>
            <a:r>
              <a:rPr lang="en-US" sz="2300" b="1" dirty="0">
                <a:solidFill>
                  <a:schemeClr val="tx1"/>
                </a:solidFill>
                <a:latin typeface="Arial"/>
                <a:cs typeface="Arial"/>
              </a:rPr>
              <a:t>Ball array</a:t>
            </a:r>
          </a:p>
          <a:p>
            <a:r>
              <a:rPr lang="en-US" sz="2300" b="1" dirty="0">
                <a:solidFill>
                  <a:schemeClr val="tx1"/>
                </a:solidFill>
                <a:latin typeface="Arial"/>
                <a:cs typeface="Arial"/>
              </a:rPr>
              <a:t>(“hybrid”)</a:t>
            </a:r>
          </a:p>
          <a:p>
            <a:endParaRPr lang="en-US" sz="2300" b="1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300" b="1" dirty="0">
                <a:solidFill>
                  <a:srgbClr val="000000"/>
                </a:solidFill>
                <a:latin typeface="Arial"/>
                <a:cs typeface="Arial"/>
              </a:rPr>
              <a:t>CRT ~ 160 ps</a:t>
            </a:r>
          </a:p>
          <a:p>
            <a:pPr lvl="0"/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FWHM (</a:t>
            </a:r>
            <a:r>
              <a:rPr lang="en-US" sz="1800" baseline="30000" dirty="0">
                <a:solidFill>
                  <a:srgbClr val="000000"/>
                </a:solidFill>
                <a:latin typeface="Arial"/>
                <a:cs typeface="Arial"/>
              </a:rPr>
              <a:t>60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Co)</a:t>
            </a:r>
          </a:p>
          <a:p>
            <a:pPr lvl="0"/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/>
            <a:r>
              <a:rPr lang="en-US" sz="2300" dirty="0">
                <a:solidFill>
                  <a:srgbClr val="000000"/>
                </a:solidFill>
                <a:latin typeface="Arial"/>
                <a:cs typeface="Arial"/>
              </a:rPr>
              <a:t>V. Vedia et al. </a:t>
            </a:r>
            <a:endParaRPr lang="en-US" sz="2300" b="1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3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82927" y="4408481"/>
            <a:ext cx="3497773" cy="520758"/>
          </a:xfrm>
          <a:prstGeom prst="rect">
            <a:avLst/>
          </a:prstGeom>
          <a:noFill/>
        </p:spPr>
        <p:txBody>
          <a:bodyPr wrap="square" lIns="104242" tIns="52121" rIns="104242" bIns="52121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Efficiency array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46226" y="1002997"/>
            <a:ext cx="9642475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20" tIns="52109" rIns="104220" bIns="52109" numCol="1" anchor="t" anchorCtr="0" compatLnSpc="1">
            <a:prstTxWarp prst="textNoShape">
              <a:avLst/>
            </a:prstTxWarp>
          </a:bodyPr>
          <a:lstStyle/>
          <a:p>
            <a:pPr marL="388938" marR="0" lvl="0" indent="-3889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ü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ＭＳ Ｐゴシック" pitchFamily="-65" charset="-128"/>
                <a:cs typeface="ＭＳ Ｐゴシック" pitchFamily="-65" charset="-128"/>
              </a:rPr>
              <a:t>Summary of Monte Carlo simulations</a:t>
            </a:r>
          </a:p>
          <a:p>
            <a:pPr marL="388938" marR="0" lvl="0" indent="-38893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ü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fraile">
  <a:themeElements>
    <a:clrScheme name="INTC May 04_Frail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NTC May 04_Frail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 typeface="Wingdings" pitchFamily="2" charset="2"/>
          <a:buChar char="ü"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 typeface="Wingdings" pitchFamily="2" charset="2"/>
          <a:buChar char="ü"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NTC May 04_Frail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C May 04_Frail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C May 04_Frail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C May 04_Frail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C May 04_Frail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C May 04_Frail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C May 04_Frail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27528</TotalTime>
  <Words>1277</Words>
  <Application>Microsoft PowerPoint</Application>
  <PresentationFormat>Custom</PresentationFormat>
  <Paragraphs>232</Paragraphs>
  <Slides>29</Slides>
  <Notes>4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fraile</vt:lpstr>
      <vt:lpstr>???</vt:lpstr>
      <vt:lpstr>Equation</vt:lpstr>
      <vt:lpstr>Slide 1</vt:lpstr>
      <vt:lpstr>Facility for Antiproton and Ion Research</vt:lpstr>
      <vt:lpstr>Predicted production rates</vt:lpstr>
      <vt:lpstr>A physics “case”: N = 126</vt:lpstr>
      <vt:lpstr>Transition rates – electronic timing</vt:lpstr>
      <vt:lpstr>Slide 6</vt:lpstr>
      <vt:lpstr>Technical specifications and design details</vt:lpstr>
      <vt:lpstr>Technical specifications and design details</vt:lpstr>
      <vt:lpstr>Slide 9</vt:lpstr>
      <vt:lpstr>Geant4 simulations </vt:lpstr>
      <vt:lpstr>Slide 11</vt:lpstr>
      <vt:lpstr>Technical specifications and design details </vt:lpstr>
      <vt:lpstr>Technical specifications and design details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Manager/>
  <Company>UCM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L.M. Fraile for FATIMA</dc:title>
  <dc:subject/>
  <dc:creator>L.M. Fraile</dc:creator>
  <cp:keywords/>
  <dc:description/>
  <cp:lastModifiedBy>Luis M Fraile</cp:lastModifiedBy>
  <cp:revision>1526</cp:revision>
  <cp:lastPrinted>2014-03-04T11:31:56Z</cp:lastPrinted>
  <dcterms:created xsi:type="dcterms:W3CDTF">2015-03-19T13:14:16Z</dcterms:created>
  <dcterms:modified xsi:type="dcterms:W3CDTF">2015-03-19T13:22:10Z</dcterms:modified>
  <cp:category/>
</cp:coreProperties>
</file>