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2" r:id="rId9"/>
    <p:sldId id="263" r:id="rId10"/>
    <p:sldId id="264" r:id="rId11"/>
    <p:sldId id="265" r:id="rId12"/>
    <p:sldId id="266" r:id="rId13"/>
    <p:sldId id="284" r:id="rId14"/>
    <p:sldId id="276" r:id="rId15"/>
    <p:sldId id="257" r:id="rId16"/>
    <p:sldId id="258" r:id="rId17"/>
    <p:sldId id="259" r:id="rId18"/>
    <p:sldId id="260" r:id="rId19"/>
    <p:sldId id="285" r:id="rId20"/>
    <p:sldId id="277" r:id="rId21"/>
    <p:sldId id="281" r:id="rId22"/>
    <p:sldId id="282" r:id="rId23"/>
    <p:sldId id="278" r:id="rId24"/>
    <p:sldId id="279" r:id="rId25"/>
    <p:sldId id="280" r:id="rId26"/>
    <p:sldId id="283" r:id="rId27"/>
    <p:sldId id="267" r:id="rId28"/>
    <p:sldId id="261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8C8B83-25F9-1B4D-A2D2-E58C3E3E375C}">
          <p14:sldIdLst>
            <p14:sldId id="256"/>
            <p14:sldId id="269"/>
            <p14:sldId id="270"/>
            <p14:sldId id="271"/>
            <p14:sldId id="272"/>
            <p14:sldId id="273"/>
            <p14:sldId id="274"/>
            <p14:sldId id="262"/>
            <p14:sldId id="263"/>
            <p14:sldId id="264"/>
            <p14:sldId id="265"/>
            <p14:sldId id="266"/>
            <p14:sldId id="284"/>
            <p14:sldId id="276"/>
            <p14:sldId id="257"/>
            <p14:sldId id="258"/>
            <p14:sldId id="259"/>
            <p14:sldId id="260"/>
            <p14:sldId id="285"/>
            <p14:sldId id="277"/>
            <p14:sldId id="281"/>
          </p14:sldIdLst>
        </p14:section>
        <p14:section name="Untitled Section" id="{C6CE39B8-E7A6-274A-AE48-F23ED24F317A}">
          <p14:sldIdLst>
            <p14:sldId id="282"/>
            <p14:sldId id="278"/>
            <p14:sldId id="279"/>
            <p14:sldId id="280"/>
            <p14:sldId id="283"/>
            <p14:sldId id="267"/>
            <p14:sldId id="261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3772-DBBC-334E-A884-694FE33858F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67A8-D08B-7244-951C-5864D610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Liang from </a:t>
            </a:r>
            <a:r>
              <a:rPr lang="en-US" dirty="0" err="1" smtClean="0"/>
              <a:t>Julich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7A8-D08B-7244-951C-5864D61032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Penttila</a:t>
            </a:r>
            <a:r>
              <a:rPr lang="en-US" dirty="0" smtClean="0"/>
              <a:t> from</a:t>
            </a:r>
            <a:r>
              <a:rPr lang="en-US" baseline="0" dirty="0" smtClean="0"/>
              <a:t> Jyvaskyla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7A8-D08B-7244-951C-5864D61032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Schoedder</a:t>
            </a:r>
            <a:r>
              <a:rPr lang="en-US" dirty="0" smtClean="0"/>
              <a:t> – Jyvaskyla/Mainz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7A8-D08B-7244-951C-5864D61032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 – Uppsala/</a:t>
            </a:r>
            <a:r>
              <a:rPr lang="en-US" smtClean="0"/>
              <a:t>Jyv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7A8-D08B-7244-951C-5864D61032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1979"/>
            <a:ext cx="4075321" cy="36685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62200"/>
            <a:ext cx="4075321" cy="1076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1" y="6356350"/>
            <a:ext cx="39624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Funding by the National Science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tleyCrest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1" y="681979"/>
            <a:ext cx="4113116" cy="4848711"/>
          </a:xfrm>
          <a:prstGeom prst="rect">
            <a:avLst/>
          </a:prstGeom>
        </p:spPr>
      </p:pic>
      <p:pic>
        <p:nvPicPr>
          <p:cNvPr id="8" name="Picture 7" descr="nsf01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10" y="5638799"/>
            <a:ext cx="164198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8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D3DC-B5CC-6244-933D-463B66025861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D8E7-65BB-8546-9554-17292B57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Triaxial</a:t>
            </a:r>
            <a:r>
              <a:rPr lang="en-US" dirty="0" smtClean="0"/>
              <a:t> Deformation in Neutron-Rich Mo/</a:t>
            </a:r>
            <a:r>
              <a:rPr lang="en-US" dirty="0" err="1" smtClean="0"/>
              <a:t>Ru</a:t>
            </a:r>
            <a:r>
              <a:rPr lang="en-US" dirty="0" smtClean="0"/>
              <a:t> Nuclei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Daryl Hartley</a:t>
            </a:r>
          </a:p>
          <a:p>
            <a:r>
              <a:rPr lang="en-US" dirty="0" smtClean="0"/>
              <a:t>US Naval Academy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1" y="6108890"/>
            <a:ext cx="714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from the National Science Foundation is Gratefully Acknowledged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</a:t>
            </a:r>
            <a:r>
              <a:rPr lang="en-US" dirty="0" smtClean="0"/>
              <a:t>Known are </a:t>
            </a:r>
            <a:r>
              <a:rPr lang="en-US" dirty="0"/>
              <a:t>Half-lives of 2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in Mo (Z = 42)?</a:t>
            </a:r>
            <a:endParaRPr lang="en-US" dirty="0"/>
          </a:p>
        </p:txBody>
      </p:sp>
      <p:pic>
        <p:nvPicPr>
          <p:cNvPr id="4" name="Content Placeholder 3" descr="mo-bohn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2" r="-904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243218" y="2654354"/>
            <a:ext cx="1705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100</a:t>
            </a:r>
            <a:r>
              <a:rPr lang="en-US" sz="2000" dirty="0" smtClean="0"/>
              <a:t>Mo(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O,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O) </a:t>
            </a:r>
          </a:p>
          <a:p>
            <a:r>
              <a:rPr lang="en-US" sz="2000" dirty="0" smtClean="0"/>
              <a:t>DSAM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53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Known are Half-lives of 2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 in Mo (Z = 42)?</a:t>
            </a:r>
          </a:p>
        </p:txBody>
      </p:sp>
      <p:pic>
        <p:nvPicPr>
          <p:cNvPr id="4" name="Content Placeholder 3" descr="mo-liang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2" r="-904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226724" y="2983575"/>
            <a:ext cx="14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β-</a:t>
            </a:r>
            <a:r>
              <a:rPr lang="en-US" sz="2000" dirty="0" err="1" smtClean="0">
                <a:solidFill>
                  <a:srgbClr val="FF0000"/>
                </a:solidFill>
              </a:rPr>
              <a:t>γ</a:t>
            </a:r>
            <a:r>
              <a:rPr lang="en-US" sz="2000" dirty="0" smtClean="0">
                <a:solidFill>
                  <a:srgbClr val="FF0000"/>
                </a:solidFill>
              </a:rPr>
              <a:t>(t) timing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Known are Half-lives of 2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 in Mo (Z = 42)?</a:t>
            </a:r>
          </a:p>
        </p:txBody>
      </p:sp>
      <p:pic>
        <p:nvPicPr>
          <p:cNvPr id="4" name="Content Placeholder 3" descr="mo-penttila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2" r="-904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845114" y="4039286"/>
            <a:ext cx="74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β-</a:t>
            </a:r>
            <a:r>
              <a:rPr lang="en-US" sz="2000" dirty="0" err="1" smtClean="0"/>
              <a:t>γ</a:t>
            </a:r>
            <a:r>
              <a:rPr lang="en-US" sz="2000" dirty="0" smtClean="0"/>
              <a:t>(t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0977" y="2505205"/>
            <a:ext cx="221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C38DE"/>
                </a:solidFill>
              </a:rPr>
              <a:t>Differential Plunger</a:t>
            </a:r>
            <a:endParaRPr lang="en-US" sz="2000" dirty="0">
              <a:solidFill>
                <a:srgbClr val="DC38D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776" y="1779404"/>
            <a:ext cx="228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γ</a:t>
            </a:r>
            <a:r>
              <a:rPr lang="en-US" sz="2000" dirty="0" smtClean="0">
                <a:solidFill>
                  <a:srgbClr val="0000FF"/>
                </a:solidFill>
              </a:rPr>
              <a:t>(t)-</a:t>
            </a:r>
            <a:r>
              <a:rPr lang="en-US" sz="2000" dirty="0" err="1" smtClean="0">
                <a:solidFill>
                  <a:srgbClr val="0000FF"/>
                </a:solidFill>
              </a:rPr>
              <a:t>γ</a:t>
            </a:r>
            <a:r>
              <a:rPr lang="en-US" sz="2000" dirty="0" smtClean="0">
                <a:solidFill>
                  <a:srgbClr val="0000FF"/>
                </a:solidFill>
              </a:rPr>
              <a:t>(t)-</a:t>
            </a:r>
            <a:r>
              <a:rPr lang="en-US" sz="2000" dirty="0" err="1" smtClean="0">
                <a:solidFill>
                  <a:srgbClr val="0000FF"/>
                </a:solidFill>
              </a:rPr>
              <a:t>γ</a:t>
            </a:r>
            <a:r>
              <a:rPr lang="en-US" sz="2000" dirty="0" smtClean="0">
                <a:solidFill>
                  <a:srgbClr val="0000FF"/>
                </a:solidFill>
              </a:rPr>
              <a:t>(t) with GS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9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B(E2) Rates for Mo</a:t>
            </a:r>
            <a:endParaRPr lang="en-US" dirty="0"/>
          </a:p>
        </p:txBody>
      </p:sp>
      <p:pic>
        <p:nvPicPr>
          <p:cNvPr id="4" name="Content Placeholder 3" descr="Mo-be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98" r="-29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98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Get first measurement of </a:t>
            </a:r>
            <a:r>
              <a:rPr lang="en-US" baseline="30000" dirty="0"/>
              <a:t>110</a:t>
            </a:r>
            <a:r>
              <a:rPr lang="en-US" dirty="0"/>
              <a:t>Mo </a:t>
            </a:r>
            <a:r>
              <a:rPr lang="en-US" dirty="0" smtClean="0"/>
              <a:t>half-life, </a:t>
            </a:r>
            <a:r>
              <a:rPr lang="en-US" dirty="0"/>
              <a:t>and much better measurement of </a:t>
            </a:r>
            <a:r>
              <a:rPr lang="en-US" baseline="30000" dirty="0"/>
              <a:t>108</a:t>
            </a:r>
            <a:r>
              <a:rPr lang="en-US" dirty="0"/>
              <a:t>Mo</a:t>
            </a:r>
          </a:p>
          <a:p>
            <a:r>
              <a:rPr lang="en-US" dirty="0" smtClean="0"/>
              <a:t>Obtain half-lives of the 2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+</a:t>
            </a:r>
            <a:r>
              <a:rPr lang="en-US" dirty="0" smtClean="0"/>
              <a:t> states in </a:t>
            </a:r>
            <a:r>
              <a:rPr lang="en-US" baseline="30000" dirty="0" smtClean="0"/>
              <a:t>102-110</a:t>
            </a:r>
            <a:r>
              <a:rPr lang="en-US" dirty="0" smtClean="0"/>
              <a:t>Mo using the same technique and in the same environment</a:t>
            </a:r>
          </a:p>
          <a:p>
            <a:r>
              <a:rPr lang="en-US" dirty="0" smtClean="0"/>
              <a:t>Eliminate systematic differences due to various timing methods and different experiments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Track deformation with N [B(E2) rates]</a:t>
            </a:r>
          </a:p>
          <a:p>
            <a:r>
              <a:rPr lang="en-US" dirty="0" smtClean="0"/>
              <a:t>What about the </a:t>
            </a:r>
            <a:r>
              <a:rPr lang="en-US" dirty="0" err="1" smtClean="0"/>
              <a:t>Ru’s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Half-lives in </a:t>
            </a:r>
            <a:r>
              <a:rPr lang="en-US" dirty="0" err="1"/>
              <a:t>Ru</a:t>
            </a:r>
            <a:r>
              <a:rPr lang="en-US" dirty="0"/>
              <a:t> (Z = 44) Nuclei</a:t>
            </a:r>
          </a:p>
        </p:txBody>
      </p:sp>
      <p:pic>
        <p:nvPicPr>
          <p:cNvPr id="7" name="Content Placeholder 6" descr="ru-cheifetz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6" r="-1014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173046" y="1762908"/>
            <a:ext cx="295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LBNL: “plunger technique”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3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Half-lives in </a:t>
            </a:r>
            <a:r>
              <a:rPr lang="en-US" dirty="0" err="1"/>
              <a:t>Ru</a:t>
            </a:r>
            <a:r>
              <a:rPr lang="en-US" dirty="0"/>
              <a:t> (Z = 44) Nuclei</a:t>
            </a:r>
          </a:p>
        </p:txBody>
      </p:sp>
      <p:pic>
        <p:nvPicPr>
          <p:cNvPr id="4" name="Content Placeholder 3" descr="ru-ja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6" r="-1014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60747" y="2644707"/>
            <a:ext cx="1740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LBNL: “plunger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technique”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Half-lives in </a:t>
            </a:r>
            <a:r>
              <a:rPr lang="en-US" dirty="0" err="1"/>
              <a:t>Ru</a:t>
            </a:r>
            <a:r>
              <a:rPr lang="en-US" dirty="0"/>
              <a:t> (Z = 44) Nuclei</a:t>
            </a:r>
          </a:p>
        </p:txBody>
      </p:sp>
      <p:pic>
        <p:nvPicPr>
          <p:cNvPr id="4" name="Content Placeholder 3" descr="ru-schoedder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6" r="-1014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177241" y="2865998"/>
            <a:ext cx="75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β-</a:t>
            </a:r>
            <a:r>
              <a:rPr lang="en-US" sz="2000" dirty="0" err="1" smtClean="0">
                <a:solidFill>
                  <a:srgbClr val="FF0000"/>
                </a:solidFill>
              </a:rPr>
              <a:t>γ</a:t>
            </a:r>
            <a:r>
              <a:rPr lang="en-US" sz="2000" dirty="0" smtClean="0">
                <a:solidFill>
                  <a:srgbClr val="FF0000"/>
                </a:solidFill>
              </a:rPr>
              <a:t>(t)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3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Half-lives in </a:t>
            </a:r>
            <a:r>
              <a:rPr lang="en-US" dirty="0" err="1" smtClean="0"/>
              <a:t>Ru</a:t>
            </a:r>
            <a:r>
              <a:rPr lang="en-US" dirty="0" smtClean="0"/>
              <a:t> (Z = 44) Nuclei</a:t>
            </a:r>
            <a:endParaRPr lang="en-US" dirty="0"/>
          </a:p>
        </p:txBody>
      </p:sp>
      <p:pic>
        <p:nvPicPr>
          <p:cNvPr id="4" name="Content Placeholder 3" descr="ru-mach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6" r="-1014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193735" y="3195906"/>
            <a:ext cx="78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β</a:t>
            </a:r>
            <a:r>
              <a:rPr lang="en-US" sz="2000" dirty="0" err="1" smtClean="0">
                <a:solidFill>
                  <a:srgbClr val="0000FF"/>
                </a:solidFill>
              </a:rPr>
              <a:t>γγ</a:t>
            </a:r>
            <a:r>
              <a:rPr lang="en-US" sz="2000" dirty="0" smtClean="0">
                <a:solidFill>
                  <a:srgbClr val="0000FF"/>
                </a:solidFill>
              </a:rPr>
              <a:t>(t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B(E2) Rates for </a:t>
            </a:r>
            <a:r>
              <a:rPr lang="en-US" dirty="0" err="1" smtClean="0"/>
              <a:t>Ru</a:t>
            </a:r>
            <a:endParaRPr lang="en-US" dirty="0"/>
          </a:p>
        </p:txBody>
      </p:sp>
      <p:pic>
        <p:nvPicPr>
          <p:cNvPr id="4" name="Content Placeholder 3" descr="Ru-be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98" r="-29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818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Gammasphere</a:t>
            </a:r>
            <a:r>
              <a:rPr lang="en-US" dirty="0" smtClean="0"/>
              <a:t> + </a:t>
            </a:r>
            <a:r>
              <a:rPr lang="en-US" baseline="30000" dirty="0" smtClean="0"/>
              <a:t>252</a:t>
            </a:r>
            <a:r>
              <a:rPr lang="en-US" dirty="0" smtClean="0"/>
              <a:t>Cf =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late 90’s, Joe Hamilton (Vanderbilt) put a </a:t>
            </a:r>
            <a:r>
              <a:rPr lang="en-US" baseline="30000" dirty="0" smtClean="0"/>
              <a:t>252</a:t>
            </a:r>
            <a:r>
              <a:rPr lang="en-US" dirty="0" smtClean="0"/>
              <a:t>Cf source inside </a:t>
            </a:r>
            <a:r>
              <a:rPr lang="en-US" dirty="0" err="1" smtClean="0"/>
              <a:t>Gammasphere</a:t>
            </a:r>
            <a:r>
              <a:rPr lang="en-US" dirty="0" smtClean="0"/>
              <a:t> over Christmas holidays</a:t>
            </a:r>
          </a:p>
          <a:p>
            <a:r>
              <a:rPr lang="en-US" dirty="0" smtClean="0"/>
              <a:t>Many projects for </a:t>
            </a:r>
            <a:r>
              <a:rPr lang="en-US" dirty="0" err="1" smtClean="0"/>
              <a:t>Ph.D</a:t>
            </a:r>
            <a:r>
              <a:rPr lang="en-US" dirty="0" smtClean="0"/>
              <a:t> students and post-docs ever since (he even offered me some data)</a:t>
            </a:r>
          </a:p>
        </p:txBody>
      </p:sp>
      <p:pic>
        <p:nvPicPr>
          <p:cNvPr id="7" name="Content Placeholder 6" descr="Hallgren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61496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Stand With </a:t>
            </a:r>
            <a:r>
              <a:rPr lang="en-US" dirty="0" err="1" smtClean="0"/>
              <a:t>Ru’s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</a:t>
            </a:r>
            <a:r>
              <a:rPr lang="en-US" dirty="0" err="1" smtClean="0"/>
              <a:t>Ru’s</a:t>
            </a:r>
            <a:r>
              <a:rPr lang="en-US" dirty="0" smtClean="0"/>
              <a:t> half-lives are in better shape than the Mo’s</a:t>
            </a:r>
          </a:p>
          <a:p>
            <a:r>
              <a:rPr lang="en-US" dirty="0" smtClean="0"/>
              <a:t>But the </a:t>
            </a:r>
            <a:r>
              <a:rPr lang="en-US" baseline="30000" dirty="0" smtClean="0"/>
              <a:t>112</a:t>
            </a:r>
            <a:r>
              <a:rPr lang="en-US" dirty="0" smtClean="0"/>
              <a:t>Ru needs to be measured again, and we should be able to make the first measurement of </a:t>
            </a:r>
            <a:r>
              <a:rPr lang="en-US" baseline="30000" dirty="0" smtClean="0"/>
              <a:t>114</a:t>
            </a:r>
            <a:r>
              <a:rPr lang="en-US" dirty="0" smtClean="0"/>
              <a:t>Ru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second 2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 states are low enough where we can measure their half-lives as well!</a:t>
            </a:r>
          </a:p>
          <a:p>
            <a:r>
              <a:rPr lang="en-US" dirty="0" smtClean="0"/>
              <a:t>Static or vibrational </a:t>
            </a:r>
            <a:r>
              <a:rPr lang="en-US" dirty="0" err="1" smtClean="0"/>
              <a:t>γ</a:t>
            </a:r>
            <a:r>
              <a:rPr lang="en-US" dirty="0" smtClean="0"/>
              <a:t> deformation in </a:t>
            </a:r>
            <a:r>
              <a:rPr lang="en-US" baseline="30000" dirty="0" smtClean="0"/>
              <a:t>110,112</a:t>
            </a:r>
            <a:r>
              <a:rPr lang="en-US" dirty="0" smtClean="0"/>
              <a:t>Ru?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Wobbling Normally a High-Spin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Experimental proof of static </a:t>
            </a:r>
            <a:r>
              <a:rPr lang="en-US" dirty="0" err="1"/>
              <a:t>triaxial</a:t>
            </a:r>
            <a:r>
              <a:rPr lang="en-US" dirty="0"/>
              <a:t> deformation</a:t>
            </a:r>
          </a:p>
          <a:p>
            <a:r>
              <a:rPr lang="en-US" dirty="0" smtClean="0"/>
              <a:t>First observed in </a:t>
            </a:r>
            <a:r>
              <a:rPr lang="en-US" baseline="30000" dirty="0" smtClean="0"/>
              <a:t>161</a:t>
            </a:r>
            <a:r>
              <a:rPr lang="en-US" dirty="0" smtClean="0"/>
              <a:t>Lu</a:t>
            </a:r>
          </a:p>
          <a:p>
            <a:pPr lvl="1"/>
            <a:r>
              <a:rPr lang="en-US" dirty="0" smtClean="0"/>
              <a:t>D.R. Jensen et al., Phys. Rev. </a:t>
            </a:r>
            <a:r>
              <a:rPr lang="en-US" dirty="0" err="1" smtClean="0"/>
              <a:t>Lett</a:t>
            </a:r>
            <a:r>
              <a:rPr lang="en-US" dirty="0" smtClean="0"/>
              <a:t>.</a:t>
            </a:r>
            <a:r>
              <a:rPr lang="en-US" b="1" dirty="0" smtClean="0"/>
              <a:t> 89</a:t>
            </a:r>
            <a:r>
              <a:rPr lang="en-US" dirty="0" smtClean="0"/>
              <a:t>, 142503 (2002)</a:t>
            </a:r>
          </a:p>
          <a:p>
            <a:r>
              <a:rPr lang="en-US" dirty="0" smtClean="0"/>
              <a:t>Family of bands decaying into each other</a:t>
            </a:r>
          </a:p>
        </p:txBody>
      </p:sp>
      <p:pic>
        <p:nvPicPr>
          <p:cNvPr id="5" name="Picture 2" descr="lu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39232" r="-39232"/>
          <a:stretch>
            <a:fillRect/>
          </a:stretch>
        </p:blipFill>
        <p:spPr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124222" y="1417638"/>
            <a:ext cx="1778000" cy="43114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180" r="10180"/>
          <a:stretch>
            <a:fillRect/>
          </a:stretch>
        </p:blipFill>
        <p:spPr>
          <a:xfrm>
            <a:off x="457200" y="358775"/>
            <a:ext cx="8229600" cy="18430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719" r="-3719"/>
          <a:stretch>
            <a:fillRect/>
          </a:stretch>
        </p:blipFill>
        <p:spPr>
          <a:xfrm>
            <a:off x="4233863" y="2398713"/>
            <a:ext cx="4452937" cy="4205287"/>
          </a:xfrm>
        </p:spPr>
      </p:pic>
      <p:sp>
        <p:nvSpPr>
          <p:cNvPr id="8" name="TextBox 7"/>
          <p:cNvSpPr txBox="1"/>
          <p:nvPr/>
        </p:nvSpPr>
        <p:spPr>
          <a:xfrm>
            <a:off x="457200" y="3019777"/>
            <a:ext cx="40001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seen at low spin in </a:t>
            </a:r>
            <a:r>
              <a:rPr lang="en-US" sz="2400" baseline="30000" dirty="0" smtClean="0"/>
              <a:t>135</a:t>
            </a:r>
            <a:r>
              <a:rPr lang="en-US" sz="2400" dirty="0" smtClean="0"/>
              <a:t>Pr</a:t>
            </a:r>
          </a:p>
          <a:p>
            <a:endParaRPr lang="en-US" sz="2400" dirty="0"/>
          </a:p>
          <a:p>
            <a:r>
              <a:rPr lang="en-US" sz="2400" dirty="0" smtClean="0"/>
              <a:t>But all wobbling has only been</a:t>
            </a:r>
          </a:p>
          <a:p>
            <a:r>
              <a:rPr lang="en-US" sz="2400" dirty="0" smtClean="0"/>
              <a:t>observed in odd-A nuclei</a:t>
            </a:r>
          </a:p>
          <a:p>
            <a:endParaRPr lang="en-US" sz="2400" dirty="0"/>
          </a:p>
          <a:p>
            <a:r>
              <a:rPr lang="en-US" sz="2400" dirty="0" smtClean="0"/>
              <a:t>Where is it in even-A nuclei?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78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Wobbling in </a:t>
            </a:r>
            <a:r>
              <a:rPr lang="en-US" baseline="30000" dirty="0" smtClean="0"/>
              <a:t>112</a:t>
            </a:r>
            <a:r>
              <a:rPr lang="en-US" dirty="0" smtClean="0"/>
              <a:t>Ru?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5578"/>
          </a:xfrm>
        </p:spPr>
        <p:txBody>
          <a:bodyPr/>
          <a:lstStyle/>
          <a:p>
            <a:r>
              <a:rPr lang="en-US" dirty="0" smtClean="0"/>
              <a:t>Wobbling can occur for stable </a:t>
            </a:r>
            <a:r>
              <a:rPr lang="en-US" dirty="0" err="1" smtClean="0"/>
              <a:t>γ</a:t>
            </a:r>
            <a:r>
              <a:rPr lang="en-US" dirty="0" smtClean="0"/>
              <a:t> deformation</a:t>
            </a:r>
          </a:p>
          <a:p>
            <a:r>
              <a:rPr lang="en-US" dirty="0" smtClean="0"/>
              <a:t>Hamilton’s group is suggesting the </a:t>
            </a:r>
            <a:r>
              <a:rPr lang="en-US" dirty="0" err="1" smtClean="0"/>
              <a:t>γ</a:t>
            </a:r>
            <a:r>
              <a:rPr lang="en-US" dirty="0" smtClean="0"/>
              <a:t> band in </a:t>
            </a:r>
            <a:r>
              <a:rPr lang="en-US" baseline="30000" dirty="0" smtClean="0"/>
              <a:t>112</a:t>
            </a:r>
            <a:r>
              <a:rPr lang="en-US" dirty="0" smtClean="0"/>
              <a:t>Ru is actually a wobbling band</a:t>
            </a:r>
          </a:p>
          <a:p>
            <a:pPr lvl="1"/>
            <a:r>
              <a:rPr lang="en-US" dirty="0" smtClean="0"/>
              <a:t>J.H. Hamilton et al., </a:t>
            </a:r>
            <a:r>
              <a:rPr lang="en-US" dirty="0" err="1" smtClean="0"/>
              <a:t>Nucl</a:t>
            </a:r>
            <a:r>
              <a:rPr lang="en-US" dirty="0" smtClean="0"/>
              <a:t>. Phys. A</a:t>
            </a:r>
            <a:r>
              <a:rPr lang="en-US" b="1" dirty="0" smtClean="0"/>
              <a:t> 834</a:t>
            </a:r>
            <a:r>
              <a:rPr lang="en-US" dirty="0" smtClean="0"/>
              <a:t>, 28c (2010)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263" r="6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09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Wobbling in </a:t>
            </a:r>
            <a:r>
              <a:rPr lang="en-US" baseline="30000" dirty="0" smtClean="0"/>
              <a:t>112</a:t>
            </a:r>
            <a:r>
              <a:rPr lang="en-US" dirty="0" smtClean="0"/>
              <a:t>Ru?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0244"/>
          </a:xfrm>
        </p:spPr>
        <p:txBody>
          <a:bodyPr>
            <a:normAutofit/>
          </a:bodyPr>
          <a:lstStyle/>
          <a:p>
            <a:r>
              <a:rPr lang="en-US" dirty="0" smtClean="0"/>
              <a:t>Wobbling can occur for stable </a:t>
            </a:r>
            <a:r>
              <a:rPr lang="en-US" dirty="0" err="1" smtClean="0"/>
              <a:t>γ</a:t>
            </a:r>
            <a:r>
              <a:rPr lang="en-US" dirty="0" smtClean="0"/>
              <a:t> deformation</a:t>
            </a:r>
          </a:p>
          <a:p>
            <a:r>
              <a:rPr lang="en-US" dirty="0" smtClean="0"/>
              <a:t>Hamilton’s group is suggesting the </a:t>
            </a:r>
            <a:r>
              <a:rPr lang="en-US" dirty="0" err="1" smtClean="0"/>
              <a:t>γ</a:t>
            </a:r>
            <a:r>
              <a:rPr lang="en-US" dirty="0" smtClean="0"/>
              <a:t> band in </a:t>
            </a:r>
            <a:r>
              <a:rPr lang="en-US" baseline="30000" dirty="0" smtClean="0"/>
              <a:t>112</a:t>
            </a:r>
            <a:r>
              <a:rPr lang="en-US" dirty="0" smtClean="0"/>
              <a:t>Ru is actually a wobbling band</a:t>
            </a:r>
          </a:p>
          <a:p>
            <a:pPr lvl="1"/>
            <a:r>
              <a:rPr lang="en-US" dirty="0"/>
              <a:t>J.H. Hamilton et al., </a:t>
            </a:r>
            <a:r>
              <a:rPr lang="en-US" dirty="0" err="1"/>
              <a:t>Nucl</a:t>
            </a:r>
            <a:r>
              <a:rPr lang="en-US" dirty="0"/>
              <a:t>. Phys. A</a:t>
            </a:r>
            <a:r>
              <a:rPr lang="en-US" b="1" dirty="0"/>
              <a:t> 834</a:t>
            </a:r>
            <a:r>
              <a:rPr lang="en-US" dirty="0"/>
              <a:t>, 28c (2010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Based on energy splitting – odd spin lowering in energy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618" b="-25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51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06473"/>
          </a:xfrm>
        </p:spPr>
        <p:txBody>
          <a:bodyPr>
            <a:normAutofit/>
          </a:bodyPr>
          <a:lstStyle/>
          <a:p>
            <a:r>
              <a:rPr lang="en-US" dirty="0" smtClean="0"/>
              <a:t>Measure t</a:t>
            </a:r>
            <a:r>
              <a:rPr lang="en-US" baseline="-25000" dirty="0" smtClean="0"/>
              <a:t>1/2</a:t>
            </a:r>
            <a:r>
              <a:rPr lang="en-US" dirty="0" smtClean="0"/>
              <a:t> of </a:t>
            </a:r>
            <a:r>
              <a:rPr lang="en-US" dirty="0"/>
              <a:t>2</a:t>
            </a:r>
            <a:r>
              <a:rPr lang="en-US" baseline="-25000" dirty="0"/>
              <a:t>2</a:t>
            </a:r>
            <a:r>
              <a:rPr lang="en-US" baseline="30000" dirty="0" smtClean="0"/>
              <a:t>+ </a:t>
            </a:r>
            <a:r>
              <a:rPr lang="en-US" dirty="0" smtClean="0"/>
              <a:t>States to Help Determine if These are Wobbling or Vibrational Bands</a:t>
            </a:r>
            <a:endParaRPr lang="en-US" dirty="0"/>
          </a:p>
        </p:txBody>
      </p:sp>
      <p:pic>
        <p:nvPicPr>
          <p:cNvPr id="6" name="Content Placeholder 5" descr="ru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45" b="-91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74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30000" dirty="0" smtClean="0"/>
              <a:t>252</a:t>
            </a:r>
            <a:r>
              <a:rPr lang="en-US" dirty="0" smtClean="0"/>
              <a:t>Cf + </a:t>
            </a:r>
            <a:r>
              <a:rPr lang="en-US" dirty="0" err="1" smtClean="0"/>
              <a:t>Gammasphere</a:t>
            </a:r>
            <a:r>
              <a:rPr lang="en-US" dirty="0" smtClean="0"/>
              <a:t> + FATIMA opens many physics opportunities</a:t>
            </a:r>
          </a:p>
          <a:p>
            <a:r>
              <a:rPr lang="en-US" dirty="0" smtClean="0"/>
              <a:t>Systematic measurement of half-lives in scores of nuclei will be fantastic</a:t>
            </a:r>
          </a:p>
          <a:p>
            <a:r>
              <a:rPr lang="en-US" dirty="0" smtClean="0"/>
              <a:t>Obtain t</a:t>
            </a:r>
            <a:r>
              <a:rPr lang="en-US" baseline="-25000" dirty="0" smtClean="0"/>
              <a:t>1/2 </a:t>
            </a:r>
            <a:r>
              <a:rPr lang="en-US" dirty="0" smtClean="0"/>
              <a:t>for </a:t>
            </a:r>
            <a:r>
              <a:rPr lang="en-US" baseline="30000" dirty="0" smtClean="0"/>
              <a:t>110</a:t>
            </a:r>
            <a:r>
              <a:rPr lang="en-US" dirty="0" smtClean="0"/>
              <a:t>Mo for the first time, and get better systematic values to track deformation effects in Z = 42 nuclei</a:t>
            </a:r>
          </a:p>
          <a:p>
            <a:r>
              <a:rPr lang="en-US" dirty="0" smtClean="0"/>
              <a:t>Obtain t</a:t>
            </a:r>
            <a:r>
              <a:rPr lang="en-US" baseline="-25000" dirty="0" smtClean="0"/>
              <a:t>1/2 </a:t>
            </a:r>
            <a:r>
              <a:rPr lang="en-US" dirty="0" smtClean="0"/>
              <a:t>for 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states in </a:t>
            </a:r>
            <a:r>
              <a:rPr lang="en-US" baseline="30000" dirty="0" smtClean="0"/>
              <a:t>108,110,112</a:t>
            </a:r>
            <a:r>
              <a:rPr lang="en-US" dirty="0" smtClean="0"/>
              <a:t>Ru to investigate static vs. vibrational </a:t>
            </a:r>
            <a:r>
              <a:rPr lang="en-US" dirty="0" err="1" smtClean="0"/>
              <a:t>γ</a:t>
            </a:r>
            <a:r>
              <a:rPr lang="en-US" dirty="0" smtClean="0"/>
              <a:t> deformation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Mo’s with </a:t>
            </a:r>
            <a:r>
              <a:rPr lang="en-US" dirty="0" err="1" smtClean="0"/>
              <a:t>Möller</a:t>
            </a:r>
            <a:endParaRPr lang="en-US" dirty="0"/>
          </a:p>
        </p:txBody>
      </p:sp>
      <p:pic>
        <p:nvPicPr>
          <p:cNvPr id="4" name="Content Placeholder 3" descr="mo-molle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2" r="-9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513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Ru’s</a:t>
            </a:r>
            <a:r>
              <a:rPr lang="en-US" dirty="0" smtClean="0"/>
              <a:t> with </a:t>
            </a:r>
            <a:r>
              <a:rPr lang="en-US" dirty="0" err="1" smtClean="0"/>
              <a:t>Möller</a:t>
            </a:r>
            <a:endParaRPr lang="en-US" dirty="0"/>
          </a:p>
        </p:txBody>
      </p:sp>
      <p:pic>
        <p:nvPicPr>
          <p:cNvPr id="4" name="Content Placeholder 3" descr="ru-molle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6" r="-10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256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/>
              <a:t>More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J.B. Snyder </a:t>
            </a:r>
            <a:r>
              <a:rPr lang="en-US" i="1" dirty="0" smtClean="0"/>
              <a:t>et al</a:t>
            </a:r>
            <a:r>
              <a:rPr lang="en-US" dirty="0" smtClean="0"/>
              <a:t>., Phys. </a:t>
            </a:r>
            <a:r>
              <a:rPr lang="en-US" dirty="0" err="1" smtClean="0"/>
              <a:t>Lett</a:t>
            </a:r>
            <a:r>
              <a:rPr lang="en-US" dirty="0" smtClean="0"/>
              <a:t>. B </a:t>
            </a:r>
            <a:r>
              <a:rPr lang="en-US" b="1" dirty="0" smtClean="0"/>
              <a:t>723</a:t>
            </a:r>
            <a:r>
              <a:rPr lang="en-US" dirty="0" smtClean="0"/>
              <a:t>, 61 (2013)</a:t>
            </a:r>
          </a:p>
          <a:p>
            <a:r>
              <a:rPr lang="en-US" dirty="0" smtClean="0"/>
              <a:t>Relativistic mean field + BCS theory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Oblate predicted as ground-state shape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But the “excited” </a:t>
            </a:r>
            <a:r>
              <a:rPr lang="en-US" dirty="0" err="1" smtClean="0">
                <a:solidFill>
                  <a:srgbClr val="008000"/>
                </a:solidFill>
              </a:rPr>
              <a:t>prolate</a:t>
            </a:r>
            <a:r>
              <a:rPr lang="en-US" dirty="0" smtClean="0">
                <a:solidFill>
                  <a:srgbClr val="008000"/>
                </a:solidFill>
              </a:rPr>
              <a:t> minimum fits experiment better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634" r="-7634"/>
          <a:stretch>
            <a:fillRect/>
          </a:stretch>
        </p:blipFill>
        <p:spPr>
          <a:xfrm>
            <a:off x="4648200" y="274638"/>
            <a:ext cx="4038600" cy="6454775"/>
          </a:xfrm>
        </p:spPr>
      </p:pic>
    </p:spTree>
    <p:extLst>
      <p:ext uri="{BB962C8B-B14F-4D97-AF65-F5344CB8AC3E}">
        <p14:creationId xmlns:p14="http://schemas.microsoft.com/office/powerpoint/2010/main" val="188823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Gammasphere</a:t>
            </a:r>
            <a:r>
              <a:rPr lang="en-US" dirty="0"/>
              <a:t> + </a:t>
            </a:r>
            <a:r>
              <a:rPr lang="en-US" baseline="30000" dirty="0"/>
              <a:t>252</a:t>
            </a:r>
            <a:r>
              <a:rPr lang="en-US" dirty="0"/>
              <a:t>Cf =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1998, his group has had &gt;140 publications or proceedings from these data</a:t>
            </a:r>
          </a:p>
          <a:p>
            <a:r>
              <a:rPr lang="en-US" dirty="0" smtClean="0"/>
              <a:t>A wide variety of physics was studied</a:t>
            </a:r>
          </a:p>
          <a:p>
            <a:pPr lvl="1"/>
            <a:r>
              <a:rPr lang="en-US" dirty="0" smtClean="0"/>
              <a:t>Chirality</a:t>
            </a:r>
          </a:p>
          <a:p>
            <a:pPr lvl="1"/>
            <a:r>
              <a:rPr lang="en-US" dirty="0" err="1" smtClean="0"/>
              <a:t>Octupole</a:t>
            </a:r>
            <a:r>
              <a:rPr lang="en-US" dirty="0" smtClean="0"/>
              <a:t> correlations</a:t>
            </a:r>
          </a:p>
          <a:p>
            <a:pPr lvl="1"/>
            <a:r>
              <a:rPr lang="en-US" dirty="0" smtClean="0"/>
              <a:t>Search for double </a:t>
            </a:r>
            <a:r>
              <a:rPr lang="en-US" dirty="0" err="1" smtClean="0"/>
              <a:t>γ</a:t>
            </a:r>
            <a:r>
              <a:rPr lang="en-US" dirty="0" smtClean="0"/>
              <a:t>-vibrational bands</a:t>
            </a:r>
            <a:endParaRPr lang="en-US" dirty="0"/>
          </a:p>
        </p:txBody>
      </p:sp>
      <p:pic>
        <p:nvPicPr>
          <p:cNvPr id="5" name="Content Placeholder 4" descr="Hallgren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39350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Range of Nuclei Produced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06" b="2906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3705412" y="4392707"/>
            <a:ext cx="1255059" cy="32870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Analysis Free From Systematic Uncertainties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214" r="-3214"/>
          <a:stretch>
            <a:fillRect/>
          </a:stretch>
        </p:blipFill>
        <p:spPr>
          <a:xfrm>
            <a:off x="457200" y="1417638"/>
            <a:ext cx="8229600" cy="19748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7733" r="-37733"/>
          <a:stretch>
            <a:fillRect/>
          </a:stretch>
        </p:blipFill>
        <p:spPr>
          <a:xfrm>
            <a:off x="457200" y="3392488"/>
            <a:ext cx="8229600" cy="3149600"/>
          </a:xfrm>
        </p:spPr>
      </p:pic>
    </p:spTree>
    <p:extLst>
      <p:ext uri="{BB962C8B-B14F-4D97-AF65-F5344CB8AC3E}">
        <p14:creationId xmlns:p14="http://schemas.microsoft.com/office/powerpoint/2010/main" val="318872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Triaxial</a:t>
            </a:r>
            <a:r>
              <a:rPr lang="en-US" dirty="0" smtClean="0"/>
              <a:t> Deformation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Energies of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2</a:t>
            </a:r>
            <a:r>
              <a:rPr lang="en-US" baseline="30000" dirty="0" smtClean="0"/>
              <a:t>+</a:t>
            </a:r>
            <a:r>
              <a:rPr lang="en-US" dirty="0" smtClean="0"/>
              <a:t> states plotted</a:t>
            </a:r>
          </a:p>
          <a:p>
            <a:r>
              <a:rPr lang="en-US" dirty="0" err="1" smtClean="0"/>
              <a:t>Zr</a:t>
            </a:r>
            <a:r>
              <a:rPr lang="en-US" dirty="0" smtClean="0"/>
              <a:t> symmetric, well-deformed</a:t>
            </a:r>
          </a:p>
          <a:p>
            <a:r>
              <a:rPr lang="en-US" dirty="0" smtClean="0"/>
              <a:t>Lowering of 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states in Mo and </a:t>
            </a:r>
            <a:r>
              <a:rPr lang="en-US" dirty="0" err="1" smtClean="0"/>
              <a:t>Ru</a:t>
            </a:r>
            <a:r>
              <a:rPr lang="en-US" dirty="0" smtClean="0"/>
              <a:t> may indicate presence of significant </a:t>
            </a:r>
            <a:r>
              <a:rPr lang="en-US" dirty="0" err="1" smtClean="0"/>
              <a:t>γ</a:t>
            </a:r>
            <a:r>
              <a:rPr lang="en-US" dirty="0" smtClean="0"/>
              <a:t> deformation (stable or vibrational)</a:t>
            </a:r>
            <a:endParaRPr lang="en-US" dirty="0"/>
          </a:p>
        </p:txBody>
      </p:sp>
      <p:pic>
        <p:nvPicPr>
          <p:cNvPr id="5" name="Content Placeholder 4" descr="gamma.e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2" b="-2862"/>
          <a:stretch>
            <a:fillRect/>
          </a:stretch>
        </p:blipFill>
        <p:spPr>
          <a:xfrm>
            <a:off x="4648200" y="274638"/>
            <a:ext cx="4038600" cy="5851525"/>
          </a:xfrm>
        </p:spPr>
      </p:pic>
    </p:spTree>
    <p:extLst>
      <p:ext uri="{BB962C8B-B14F-4D97-AF65-F5344CB8AC3E}">
        <p14:creationId xmlns:p14="http://schemas.microsoft.com/office/powerpoint/2010/main" val="391622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569"/>
          </a:xfrm>
        </p:spPr>
        <p:txBody>
          <a:bodyPr/>
          <a:lstStyle/>
          <a:p>
            <a:r>
              <a:rPr lang="en-US" dirty="0" smtClean="0"/>
              <a:t>Theory Has Trouble With Mo’s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5990" r="-25990"/>
          <a:stretch>
            <a:fillRect/>
          </a:stretch>
        </p:blipFill>
        <p:spPr>
          <a:xfrm>
            <a:off x="457200" y="1220803"/>
            <a:ext cx="8229600" cy="230981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4328" r="-44328"/>
          <a:stretch>
            <a:fillRect/>
          </a:stretch>
        </p:blipFill>
        <p:spPr>
          <a:xfrm>
            <a:off x="-1192225" y="3547111"/>
            <a:ext cx="8229600" cy="3133725"/>
          </a:xfrm>
        </p:spPr>
      </p:pic>
      <p:sp>
        <p:nvSpPr>
          <p:cNvPr id="8" name="Oval 7"/>
          <p:cNvSpPr/>
          <p:nvPr/>
        </p:nvSpPr>
        <p:spPr>
          <a:xfrm>
            <a:off x="1830862" y="4850256"/>
            <a:ext cx="2127758" cy="7093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7443" y="4065426"/>
            <a:ext cx="379986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Difference between Q predicted by </a:t>
            </a:r>
            <a:r>
              <a:rPr lang="en-US" sz="2400" dirty="0" err="1" smtClean="0"/>
              <a:t>Skalaski</a:t>
            </a:r>
            <a:r>
              <a:rPr lang="en-US" sz="2400" dirty="0" smtClean="0"/>
              <a:t> et al., and those measured at </a:t>
            </a:r>
          </a:p>
          <a:p>
            <a:r>
              <a:rPr lang="en-US" sz="2400" dirty="0" smtClean="0"/>
              <a:t>I ≈ 10 </a:t>
            </a:r>
            <a:r>
              <a:rPr lang="en-US" sz="2400" dirty="0" err="1" smtClean="0"/>
              <a:t>ħ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97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Known are Half-lives of 2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 in Mo (Z = 42)?</a:t>
            </a:r>
          </a:p>
        </p:txBody>
      </p:sp>
      <p:pic>
        <p:nvPicPr>
          <p:cNvPr id="4" name="Content Placeholder 3" descr="mo-cheifetz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2" r="-904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173046" y="1762908"/>
            <a:ext cx="295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LBNL: “plunger technique”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783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Known are Half-lives of 2</a:t>
            </a:r>
            <a:r>
              <a:rPr lang="en-US" baseline="-25000" dirty="0"/>
              <a:t>1</a:t>
            </a:r>
            <a:r>
              <a:rPr lang="en-US" baseline="30000" dirty="0"/>
              <a:t>+</a:t>
            </a:r>
            <a:r>
              <a:rPr lang="en-US" dirty="0"/>
              <a:t> in Mo (Z = 42)?</a:t>
            </a:r>
          </a:p>
        </p:txBody>
      </p:sp>
      <p:pic>
        <p:nvPicPr>
          <p:cNvPr id="4" name="Content Placeholder 3" descr="mo-ja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2" r="-904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160747" y="2439223"/>
            <a:ext cx="1740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LBNL: “plunger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technique”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859</Words>
  <Application>Microsoft Macintosh PowerPoint</Application>
  <PresentationFormat>On-screen Show (4:3)</PresentationFormat>
  <Paragraphs>99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Search for Triaxial Deformation in Neutron-Rich Mo/Ru Nuclei</vt:lpstr>
      <vt:lpstr>Gammasphere + 252Cf = Success</vt:lpstr>
      <vt:lpstr>Gammasphere + 252Cf = Success</vt:lpstr>
      <vt:lpstr>Wide Range of Nuclei Produced</vt:lpstr>
      <vt:lpstr>Comparative Analysis Free From Systematic Uncertainties</vt:lpstr>
      <vt:lpstr>Triaxial Deformation</vt:lpstr>
      <vt:lpstr>Theory Has Trouble With Mo’s</vt:lpstr>
      <vt:lpstr>How Well Known are Half-lives of 21+ in Mo (Z = 42)?</vt:lpstr>
      <vt:lpstr>How Well Known are Half-lives of 21+ in Mo (Z = 42)?</vt:lpstr>
      <vt:lpstr>How Well Known are Half-lives of 21+ in Mo (Z = 42)?</vt:lpstr>
      <vt:lpstr>How Well Known are Half-lives of 21+ in Mo (Z = 42)?</vt:lpstr>
      <vt:lpstr>How Well Known are Half-lives of 21+ in Mo (Z = 42)?</vt:lpstr>
      <vt:lpstr>B(E2) Rates for Mo</vt:lpstr>
      <vt:lpstr>What We Can Do…</vt:lpstr>
      <vt:lpstr>Half-lives in Ru (Z = 44) Nuclei</vt:lpstr>
      <vt:lpstr>Half-lives in Ru (Z = 44) Nuclei</vt:lpstr>
      <vt:lpstr>Half-lives in Ru (Z = 44) Nuclei</vt:lpstr>
      <vt:lpstr>Half-lives in Ru (Z = 44) Nuclei</vt:lpstr>
      <vt:lpstr>B(E2) Rates for Ru</vt:lpstr>
      <vt:lpstr>Where We Stand With Ru’s</vt:lpstr>
      <vt:lpstr>Wobbling Normally a High-Spin Behavior</vt:lpstr>
      <vt:lpstr>PowerPoint Presentation</vt:lpstr>
      <vt:lpstr>Wobbling in 112Ru?</vt:lpstr>
      <vt:lpstr>Wobbling in 112Ru?</vt:lpstr>
      <vt:lpstr>Measure t1/2 of 22+ States to Help Determine if These are Wobbling or Vibrational Bands</vt:lpstr>
      <vt:lpstr>Summary</vt:lpstr>
      <vt:lpstr>Comparison of Mo’s with Möller</vt:lpstr>
      <vt:lpstr>Comparison of Ru’s with Möller</vt:lpstr>
      <vt:lpstr>More Problems</vt:lpstr>
    </vt:vector>
  </TitlesOfParts>
  <Company>US Naval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Hartley</dc:creator>
  <cp:lastModifiedBy>Daryl Hartley</cp:lastModifiedBy>
  <cp:revision>55</cp:revision>
  <dcterms:created xsi:type="dcterms:W3CDTF">2015-03-03T19:44:05Z</dcterms:created>
  <dcterms:modified xsi:type="dcterms:W3CDTF">2015-03-20T09:13:11Z</dcterms:modified>
</cp:coreProperties>
</file>