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301" r:id="rId4"/>
    <p:sldId id="350" r:id="rId5"/>
    <p:sldId id="346" r:id="rId6"/>
    <p:sldId id="352" r:id="rId7"/>
    <p:sldId id="268" r:id="rId8"/>
    <p:sldId id="270" r:id="rId9"/>
    <p:sldId id="317" r:id="rId10"/>
    <p:sldId id="318" r:id="rId11"/>
    <p:sldId id="276" r:id="rId12"/>
    <p:sldId id="320" r:id="rId13"/>
    <p:sldId id="321" r:id="rId14"/>
    <p:sldId id="337" r:id="rId15"/>
    <p:sldId id="342" r:id="rId16"/>
    <p:sldId id="343" r:id="rId17"/>
    <p:sldId id="344" r:id="rId18"/>
    <p:sldId id="279" r:id="rId19"/>
    <p:sldId id="339" r:id="rId20"/>
    <p:sldId id="341" r:id="rId21"/>
  </p:sldIdLst>
  <p:sldSz cx="12192000" cy="6858000"/>
  <p:notesSz cx="6794500" cy="9448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74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C496-5820-43A6-9739-7F4AAF39C42A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81100"/>
            <a:ext cx="566737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547235"/>
            <a:ext cx="5435600" cy="37204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974721"/>
            <a:ext cx="2944283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8974721"/>
            <a:ext cx="2944283" cy="474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0DE4-6455-4822-A13C-D847C198E93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2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B8992-7A25-4F2C-9B0A-4AE9BA32FDC5}" type="slidenum">
              <a:rPr lang="en-US"/>
              <a:pPr/>
              <a:t>6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788988"/>
            <a:ext cx="6926263" cy="3897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0672" y="4936014"/>
            <a:ext cx="6160662" cy="46768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5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8C0F0C-277D-4F6B-A6EA-9A13FC159BAA}" type="slidenum">
              <a:rPr lang="en-US"/>
              <a:pPr/>
              <a:t>19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788988"/>
            <a:ext cx="6926263" cy="3897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0672" y="4936015"/>
            <a:ext cx="6160662" cy="45833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5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A0FE1-E720-431B-BC86-156FB2BABF9E}" type="slidenum">
              <a:rPr lang="en-US"/>
              <a:pPr/>
              <a:t>20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788988"/>
            <a:ext cx="6926263" cy="3897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0672" y="4936014"/>
            <a:ext cx="6160662" cy="46768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70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5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19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03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14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72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1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1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43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14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0A48-81E4-4F64-9894-8CD1E59CA9F9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B70F-1234-44CF-BECD-131B7482D1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3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0.wmf"/><Relationship Id="rId3" Type="http://schemas.openxmlformats.org/officeDocument/2006/relationships/image" Target="../media/image41.jpe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jpe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541" y="-20638"/>
            <a:ext cx="11876649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irst results of the EXILL&amp;FATIMA campaign at the </a:t>
            </a:r>
            <a:r>
              <a:rPr lang="en-US" sz="2800" b="1" dirty="0" err="1" smtClean="0"/>
              <a:t>Institut</a:t>
            </a:r>
            <a:r>
              <a:rPr lang="en-US" sz="2800" b="1" dirty="0" smtClean="0"/>
              <a:t> Laue </a:t>
            </a:r>
            <a:r>
              <a:rPr lang="en-US" sz="2800" b="1" dirty="0" err="1" smtClean="0"/>
              <a:t>Langevin</a:t>
            </a:r>
            <a:endParaRPr lang="de-DE" sz="2800" dirty="0"/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de-DE" u="sng" dirty="0" smtClean="0"/>
              <a:t>J </a:t>
            </a:r>
            <a:r>
              <a:rPr lang="de-DE" u="sng" dirty="0"/>
              <a:t>Jolie</a:t>
            </a:r>
            <a:r>
              <a:rPr lang="de-DE" u="sng" baseline="30000" dirty="0"/>
              <a:t>1</a:t>
            </a:r>
            <a:r>
              <a:rPr lang="de-DE" u="sng" dirty="0"/>
              <a:t>,</a:t>
            </a:r>
            <a:r>
              <a:rPr lang="de-DE" dirty="0"/>
              <a:t> J.-M. Régis</a:t>
            </a:r>
            <a:r>
              <a:rPr lang="de-DE" baseline="30000" dirty="0"/>
              <a:t>1</a:t>
            </a:r>
            <a:r>
              <a:rPr lang="de-DE" dirty="0"/>
              <a:t>, D. Wilmsen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de-DE" dirty="0" smtClean="0"/>
              <a:t>N</a:t>
            </a:r>
            <a:r>
              <a:rPr lang="de-DE" dirty="0"/>
              <a:t>. Saed-Samii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de-DE" dirty="0" smtClean="0"/>
              <a:t>N. </a:t>
            </a:r>
            <a:r>
              <a:rPr lang="de-DE" dirty="0" err="1"/>
              <a:t>Warr</a:t>
            </a:r>
            <a:r>
              <a:rPr lang="de-DE" baseline="30000" dirty="0"/>
              <a:t> 1</a:t>
            </a:r>
            <a:r>
              <a:rPr lang="de-DE" dirty="0"/>
              <a:t> , G. De France</a:t>
            </a:r>
            <a:r>
              <a:rPr lang="de-DE" baseline="30000" dirty="0"/>
              <a:t>2</a:t>
            </a:r>
            <a:r>
              <a:rPr lang="de-DE" dirty="0"/>
              <a:t>, E. Clement</a:t>
            </a:r>
            <a:r>
              <a:rPr lang="de-DE" baseline="30000" dirty="0"/>
              <a:t>2</a:t>
            </a:r>
            <a:r>
              <a:rPr lang="de-DE" dirty="0"/>
              <a:t>, A</a:t>
            </a:r>
            <a:r>
              <a:rPr lang="de-DE" dirty="0" smtClean="0"/>
              <a:t>. Blanc</a:t>
            </a:r>
            <a:r>
              <a:rPr lang="de-DE" baseline="30000" dirty="0"/>
              <a:t>3</a:t>
            </a:r>
            <a:r>
              <a:rPr lang="de-DE" dirty="0" smtClean="0"/>
              <a:t>, </a:t>
            </a:r>
            <a:r>
              <a:rPr lang="de-DE" dirty="0"/>
              <a:t>M. </a:t>
            </a:r>
            <a:r>
              <a:rPr lang="de-DE" dirty="0" smtClean="0"/>
              <a:t>Jentschel</a:t>
            </a:r>
            <a:r>
              <a:rPr lang="de-DE" baseline="30000" dirty="0"/>
              <a:t>3</a:t>
            </a:r>
            <a:r>
              <a:rPr lang="de-DE" dirty="0" smtClean="0"/>
              <a:t>,  </a:t>
            </a:r>
            <a:r>
              <a:rPr lang="de-DE" dirty="0"/>
              <a:t>U. </a:t>
            </a:r>
            <a:r>
              <a:rPr lang="de-DE" dirty="0" smtClean="0"/>
              <a:t>Köster</a:t>
            </a:r>
            <a:r>
              <a:rPr lang="de-DE" baseline="30000" dirty="0"/>
              <a:t>3</a:t>
            </a:r>
            <a:r>
              <a:rPr lang="de-DE" dirty="0" smtClean="0"/>
              <a:t>, </a:t>
            </a:r>
          </a:p>
          <a:p>
            <a:r>
              <a:rPr lang="de-DE" dirty="0" smtClean="0"/>
              <a:t>P</a:t>
            </a:r>
            <a:r>
              <a:rPr lang="de-DE" dirty="0"/>
              <a:t>. </a:t>
            </a:r>
            <a:r>
              <a:rPr lang="de-DE" dirty="0" smtClean="0"/>
              <a:t>Mutti</a:t>
            </a:r>
            <a:r>
              <a:rPr lang="de-DE" baseline="30000" dirty="0"/>
              <a:t>3</a:t>
            </a:r>
            <a:r>
              <a:rPr lang="de-DE" dirty="0" smtClean="0"/>
              <a:t>, T. Soldner</a:t>
            </a:r>
            <a:r>
              <a:rPr lang="de-DE" baseline="30000" dirty="0" smtClean="0"/>
              <a:t>3</a:t>
            </a:r>
            <a:r>
              <a:rPr lang="de-DE" dirty="0" smtClean="0"/>
              <a:t>, G.S. Simpson</a:t>
            </a:r>
            <a:r>
              <a:rPr lang="de-DE" baseline="30000" dirty="0"/>
              <a:t>4</a:t>
            </a:r>
            <a:r>
              <a:rPr lang="de-DE" dirty="0" smtClean="0"/>
              <a:t>, W</a:t>
            </a:r>
            <a:r>
              <a:rPr lang="de-DE" dirty="0"/>
              <a:t>. Urban</a:t>
            </a:r>
            <a:r>
              <a:rPr lang="de-DE" baseline="30000" dirty="0"/>
              <a:t>5</a:t>
            </a:r>
            <a:r>
              <a:rPr lang="de-DE" dirty="0"/>
              <a:t>, </a:t>
            </a:r>
            <a:r>
              <a:rPr lang="en-US" dirty="0" smtClean="0"/>
              <a:t>A.M. Bruce</a:t>
            </a:r>
            <a:r>
              <a:rPr lang="en-US" baseline="30000" dirty="0" smtClean="0"/>
              <a:t>6</a:t>
            </a:r>
            <a:r>
              <a:rPr lang="de-DE" dirty="0"/>
              <a:t>, S. </a:t>
            </a:r>
            <a:r>
              <a:rPr lang="de-DE" dirty="0" smtClean="0"/>
              <a:t>Lalkovski</a:t>
            </a:r>
            <a:r>
              <a:rPr lang="de-DE" baseline="30000" dirty="0" smtClean="0"/>
              <a:t>6</a:t>
            </a:r>
            <a:r>
              <a:rPr lang="en-US" dirty="0" smtClean="0"/>
              <a:t>, O. J. Roberts</a:t>
            </a:r>
            <a:r>
              <a:rPr lang="de-DE" baseline="30000" dirty="0"/>
              <a:t>6</a:t>
            </a:r>
            <a:r>
              <a:rPr lang="en-US" dirty="0" smtClean="0"/>
              <a:t>, </a:t>
            </a:r>
            <a:r>
              <a:rPr lang="en-US" dirty="0"/>
              <a:t>L.M. Fraile</a:t>
            </a:r>
            <a:r>
              <a:rPr lang="en-US" baseline="30000" dirty="0"/>
              <a:t>7</a:t>
            </a:r>
            <a:r>
              <a:rPr lang="en-US" dirty="0"/>
              <a:t>, </a:t>
            </a:r>
            <a:r>
              <a:rPr lang="en-US" dirty="0" smtClean="0"/>
              <a:t>H. Mach</a:t>
            </a:r>
            <a:r>
              <a:rPr lang="en-US" baseline="30000" dirty="0"/>
              <a:t>7</a:t>
            </a:r>
            <a:r>
              <a:rPr lang="en-US" dirty="0" smtClean="0"/>
              <a:t>, Th</a:t>
            </a:r>
            <a:r>
              <a:rPr lang="en-US" dirty="0"/>
              <a:t>. </a:t>
            </a:r>
            <a:r>
              <a:rPr lang="de-DE" dirty="0"/>
              <a:t>Kröll</a:t>
            </a:r>
            <a:r>
              <a:rPr lang="de-DE" baseline="30000" dirty="0"/>
              <a:t>8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err="1" smtClean="0"/>
              <a:t>Zs</a:t>
            </a:r>
            <a:r>
              <a:rPr lang="de-DE" dirty="0" smtClean="0"/>
              <a:t>. Podolyak</a:t>
            </a:r>
            <a:r>
              <a:rPr lang="de-DE" baseline="30000" dirty="0"/>
              <a:t>9</a:t>
            </a:r>
            <a:r>
              <a:rPr lang="de-DE" dirty="0" smtClean="0"/>
              <a:t>, </a:t>
            </a:r>
            <a:r>
              <a:rPr lang="de-DE" dirty="0"/>
              <a:t>P.H. </a:t>
            </a:r>
            <a:r>
              <a:rPr lang="de-DE" dirty="0" smtClean="0"/>
              <a:t>Regan</a:t>
            </a:r>
            <a:r>
              <a:rPr lang="de-DE" baseline="30000" dirty="0"/>
              <a:t>9</a:t>
            </a:r>
            <a:r>
              <a:rPr lang="de-DE" dirty="0" smtClean="0"/>
              <a:t>, </a:t>
            </a:r>
            <a:r>
              <a:rPr lang="de-DE" dirty="0"/>
              <a:t>W. </a:t>
            </a:r>
            <a:r>
              <a:rPr lang="de-DE" dirty="0" smtClean="0"/>
              <a:t>Korten</a:t>
            </a:r>
            <a:r>
              <a:rPr lang="de-DE" baseline="30000" dirty="0" smtClean="0"/>
              <a:t>10</a:t>
            </a:r>
            <a:r>
              <a:rPr lang="de-DE" dirty="0" smtClean="0"/>
              <a:t>, C</a:t>
            </a:r>
            <a:r>
              <a:rPr lang="de-DE" dirty="0"/>
              <a:t>. A. </a:t>
            </a:r>
            <a:r>
              <a:rPr lang="de-DE" dirty="0" smtClean="0"/>
              <a:t>Ur</a:t>
            </a:r>
            <a:r>
              <a:rPr lang="de-DE" baseline="30000" dirty="0" smtClean="0"/>
              <a:t>11</a:t>
            </a:r>
            <a:r>
              <a:rPr lang="de-DE" dirty="0" smtClean="0"/>
              <a:t>, N. Marginean</a:t>
            </a:r>
            <a:r>
              <a:rPr lang="de-DE" baseline="30000" dirty="0" smtClean="0"/>
              <a:t>11 </a:t>
            </a:r>
            <a:r>
              <a:rPr lang="en-US" sz="1400" dirty="0"/>
              <a:t> </a:t>
            </a:r>
            <a:endParaRPr lang="de-DE" sz="1400" dirty="0"/>
          </a:p>
          <a:p>
            <a:r>
              <a:rPr lang="en-US" sz="1400" i="1" baseline="30000" dirty="0"/>
              <a:t>1</a:t>
            </a:r>
            <a:r>
              <a:rPr lang="en-US" sz="1400" i="1" dirty="0"/>
              <a:t>IKP, University of Cologne, </a:t>
            </a:r>
            <a:r>
              <a:rPr lang="en-US" sz="1400" i="1" dirty="0" err="1"/>
              <a:t>Zülpicher</a:t>
            </a:r>
            <a:r>
              <a:rPr lang="en-US" sz="1400" i="1" dirty="0"/>
              <a:t> str. 77, D-50937 Köln, Germany</a:t>
            </a:r>
            <a:r>
              <a:rPr lang="en-US" sz="1400" i="1" dirty="0" smtClean="0"/>
              <a:t>,</a:t>
            </a:r>
          </a:p>
          <a:p>
            <a:r>
              <a:rPr lang="en-US" sz="1400" i="1" baseline="30000" dirty="0" smtClean="0"/>
              <a:t> </a:t>
            </a:r>
            <a:r>
              <a:rPr lang="en-US" sz="1400" i="1" baseline="30000" dirty="0"/>
              <a:t>2</a:t>
            </a:r>
            <a:r>
              <a:rPr lang="en-US" sz="1400" i="1" dirty="0"/>
              <a:t>GANIL, BP 55027, 14076 Caen CEDEX 5, France </a:t>
            </a:r>
            <a:endParaRPr lang="de-DE" sz="1400" dirty="0"/>
          </a:p>
          <a:p>
            <a:r>
              <a:rPr lang="en-US" sz="1400" i="1" baseline="30000" dirty="0" smtClean="0"/>
              <a:t>3</a:t>
            </a:r>
            <a:r>
              <a:rPr lang="en-US" sz="1400" i="1" dirty="0" smtClean="0"/>
              <a:t>ILL</a:t>
            </a:r>
            <a:r>
              <a:rPr lang="en-US" sz="1400" i="1" dirty="0"/>
              <a:t>, 71 Avenue des Martyrs 38042 Grenoble CEDEX 9,  France</a:t>
            </a:r>
            <a:endParaRPr lang="de-DE" sz="1400" dirty="0"/>
          </a:p>
          <a:p>
            <a:r>
              <a:rPr lang="en-US" sz="1400" i="1" baseline="30000" dirty="0"/>
              <a:t>4</a:t>
            </a:r>
            <a:r>
              <a:rPr lang="en-US" sz="1400" i="1" dirty="0" smtClean="0"/>
              <a:t>LPSC</a:t>
            </a:r>
            <a:r>
              <a:rPr lang="en-US" sz="1400" i="1" dirty="0"/>
              <a:t>, 53 rue des Martyrs, Grenoble, 38026, France</a:t>
            </a:r>
            <a:endParaRPr lang="de-DE" sz="1400" dirty="0"/>
          </a:p>
          <a:p>
            <a:r>
              <a:rPr lang="en-US" sz="1400" i="1" baseline="30000" dirty="0" smtClean="0"/>
              <a:t>5</a:t>
            </a:r>
            <a:r>
              <a:rPr lang="en-US" sz="1400" i="1" dirty="0" smtClean="0"/>
              <a:t>Faculty </a:t>
            </a:r>
            <a:r>
              <a:rPr lang="en-US" sz="1400" i="1" dirty="0"/>
              <a:t>of Physics, University of Warsaw, </a:t>
            </a:r>
            <a:r>
              <a:rPr lang="en-US" sz="1400" i="1" dirty="0" err="1"/>
              <a:t>ul</a:t>
            </a:r>
            <a:r>
              <a:rPr lang="en-US" sz="1400" i="1" dirty="0"/>
              <a:t>. </a:t>
            </a:r>
            <a:r>
              <a:rPr lang="en-US" sz="1400" i="1" dirty="0" err="1"/>
              <a:t>Hoza</a:t>
            </a:r>
            <a:r>
              <a:rPr lang="en-US" sz="1400" i="1" dirty="0"/>
              <a:t> 69, PL-00-681 Warsaw, Poland</a:t>
            </a:r>
            <a:endParaRPr lang="de-DE" sz="1400" dirty="0"/>
          </a:p>
          <a:p>
            <a:r>
              <a:rPr lang="en-US" sz="1400" i="1" baseline="30000" dirty="0"/>
              <a:t>6</a:t>
            </a:r>
            <a:r>
              <a:rPr lang="en-US" sz="1400" i="1" dirty="0"/>
              <a:t>SCEM, University of Brighton, Lewes Road, Brighton BN2 4GJ, UK </a:t>
            </a:r>
            <a:endParaRPr lang="de-DE" sz="1400" dirty="0"/>
          </a:p>
          <a:p>
            <a:r>
              <a:rPr lang="en-US" sz="1400" i="1" baseline="30000" dirty="0"/>
              <a:t>7</a:t>
            </a:r>
            <a:r>
              <a:rPr lang="en-US" sz="1400" i="1" dirty="0"/>
              <a:t>Departamento de </a:t>
            </a:r>
            <a:r>
              <a:rPr lang="en-US" sz="1400" i="1" dirty="0" err="1"/>
              <a:t>Fisica</a:t>
            </a:r>
            <a:r>
              <a:rPr lang="en-US" sz="1400" i="1" dirty="0"/>
              <a:t> </a:t>
            </a:r>
            <a:r>
              <a:rPr lang="en-US" sz="1400" i="1" dirty="0" err="1"/>
              <a:t>Atomica</a:t>
            </a:r>
            <a:r>
              <a:rPr lang="en-US" sz="1400" i="1" dirty="0"/>
              <a:t> y Nuclear, Universidad </a:t>
            </a:r>
            <a:r>
              <a:rPr lang="en-US" sz="1400" i="1" dirty="0" err="1"/>
              <a:t>Complutese</a:t>
            </a:r>
            <a:r>
              <a:rPr lang="en-US" sz="1400" i="1" dirty="0"/>
              <a:t>, 28040 Madrid Spain </a:t>
            </a:r>
            <a:endParaRPr lang="de-DE" sz="1400" dirty="0"/>
          </a:p>
          <a:p>
            <a:r>
              <a:rPr lang="de-DE" sz="1400" i="1" baseline="30000" dirty="0"/>
              <a:t>8</a:t>
            </a:r>
            <a:r>
              <a:rPr lang="de-DE" sz="1400" i="1" dirty="0"/>
              <a:t>Institut für Kernphysik, TU Darmstadt, Germany </a:t>
            </a:r>
            <a:endParaRPr lang="de-DE" sz="1400" dirty="0"/>
          </a:p>
          <a:p>
            <a:r>
              <a:rPr lang="de-DE" sz="1400" i="1" baseline="30000" dirty="0" smtClean="0"/>
              <a:t>9</a:t>
            </a:r>
            <a:r>
              <a:rPr lang="en-US" sz="1400" i="1" dirty="0" smtClean="0"/>
              <a:t>Dep</a:t>
            </a:r>
            <a:r>
              <a:rPr lang="en-US" sz="1400" i="1" dirty="0"/>
              <a:t>. Of Physics, Univ. of Surrey, Guildford GU2 7XH &amp; Nat. Phys. Lab., </a:t>
            </a:r>
            <a:r>
              <a:rPr lang="en-US" sz="1400" i="1" dirty="0" err="1"/>
              <a:t>Teddington</a:t>
            </a:r>
            <a:r>
              <a:rPr lang="en-US" sz="1400" i="1" dirty="0"/>
              <a:t>, UK</a:t>
            </a:r>
            <a:endParaRPr lang="de-DE" sz="1400" dirty="0"/>
          </a:p>
          <a:p>
            <a:r>
              <a:rPr lang="en-US" sz="1400" i="1" baseline="30000" dirty="0" smtClean="0"/>
              <a:t>10</a:t>
            </a:r>
            <a:r>
              <a:rPr lang="en-US" sz="1400" i="1" dirty="0" smtClean="0"/>
              <a:t>CEA</a:t>
            </a:r>
            <a:r>
              <a:rPr lang="en-US" sz="1400" i="1" dirty="0"/>
              <a:t>, Centre de </a:t>
            </a:r>
            <a:r>
              <a:rPr lang="en-US" sz="1400" i="1" dirty="0" err="1"/>
              <a:t>Saclay</a:t>
            </a:r>
            <a:r>
              <a:rPr lang="en-US" sz="1400" i="1" dirty="0"/>
              <a:t>, IRFU, F-91191 Gif-</a:t>
            </a:r>
            <a:r>
              <a:rPr lang="en-US" sz="1400" i="1" dirty="0" err="1"/>
              <a:t>sur</a:t>
            </a:r>
            <a:r>
              <a:rPr lang="en-US" sz="1400" i="1" dirty="0"/>
              <a:t>-Yvette, France </a:t>
            </a:r>
            <a:endParaRPr lang="de-DE" sz="1400" dirty="0"/>
          </a:p>
          <a:p>
            <a:r>
              <a:rPr lang="de-DE" sz="1400" i="1" baseline="30000" dirty="0" smtClean="0"/>
              <a:t>11</a:t>
            </a:r>
            <a:r>
              <a:rPr lang="de-DE" sz="1400" i="1" dirty="0" smtClean="0"/>
              <a:t>Horia </a:t>
            </a:r>
            <a:r>
              <a:rPr lang="de-DE" sz="1400" i="1" dirty="0" err="1" smtClean="0"/>
              <a:t>Hulubei</a:t>
            </a:r>
            <a:r>
              <a:rPr lang="de-DE" sz="1400" i="1" dirty="0" smtClean="0"/>
              <a:t> NIPNE, 77125 </a:t>
            </a:r>
            <a:r>
              <a:rPr lang="de-DE" sz="1400" i="1" dirty="0" err="1" smtClean="0"/>
              <a:t>Bucharest</a:t>
            </a:r>
            <a:r>
              <a:rPr lang="de-DE" sz="1400" i="1" dirty="0" smtClean="0"/>
              <a:t>, Romania </a:t>
            </a:r>
            <a:endParaRPr lang="de-DE" sz="1400" dirty="0"/>
          </a:p>
        </p:txBody>
      </p:sp>
      <p:pic>
        <p:nvPicPr>
          <p:cNvPr id="5" name="Picture 4" descr="ikp_logo_g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34" y="1774102"/>
            <a:ext cx="111601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MBF_RGB_Gef_L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83" y="3846016"/>
            <a:ext cx="17637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7418" y="5800867"/>
            <a:ext cx="2448272" cy="7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ill.eu/fileadmin/users_files/media/logo_ill/logo_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90" y="2442439"/>
            <a:ext cx="9525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61541" y="4105848"/>
            <a:ext cx="71316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Contents:</a:t>
            </a:r>
            <a:endParaRPr lang="en-GB" sz="3200" dirty="0">
              <a:solidFill>
                <a:srgbClr val="000000"/>
              </a:solidFill>
            </a:endParaRPr>
          </a:p>
          <a:p>
            <a:r>
              <a:rPr lang="en-GB" sz="3200" dirty="0" smtClean="0">
                <a:solidFill>
                  <a:srgbClr val="000000"/>
                </a:solidFill>
              </a:rPr>
              <a:t>1</a:t>
            </a:r>
            <a:r>
              <a:rPr lang="en-GB" sz="3200" dirty="0">
                <a:solidFill>
                  <a:srgbClr val="000000"/>
                </a:solidFill>
              </a:rPr>
              <a:t>. Introduction</a:t>
            </a:r>
            <a:endParaRPr lang="de-DE" sz="3200" dirty="0"/>
          </a:p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en-US" sz="3200" dirty="0"/>
              <a:t>Test of O(6) selection rule in </a:t>
            </a:r>
            <a:r>
              <a:rPr lang="en-US" sz="3200" baseline="30000" dirty="0" smtClean="0"/>
              <a:t>196</a:t>
            </a:r>
            <a:r>
              <a:rPr lang="en-US" sz="3200" dirty="0" smtClean="0"/>
              <a:t>Pt</a:t>
            </a:r>
          </a:p>
          <a:p>
            <a:r>
              <a:rPr lang="en-US" sz="3200" dirty="0"/>
              <a:t>3</a:t>
            </a:r>
            <a:r>
              <a:rPr lang="de-DE" sz="3200" dirty="0" smtClean="0"/>
              <a:t>. </a:t>
            </a:r>
            <a:r>
              <a:rPr lang="de-DE" sz="3200" dirty="0" err="1"/>
              <a:t>Lifetime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first</a:t>
            </a:r>
            <a:r>
              <a:rPr lang="de-DE" sz="3200" dirty="0"/>
              <a:t> </a:t>
            </a:r>
            <a:r>
              <a:rPr lang="de-DE" sz="3200" dirty="0" err="1"/>
              <a:t>excited</a:t>
            </a:r>
            <a:r>
              <a:rPr lang="de-DE" sz="3200" dirty="0"/>
              <a:t> </a:t>
            </a:r>
            <a:r>
              <a:rPr lang="de-DE" sz="3200" dirty="0" err="1"/>
              <a:t>state</a:t>
            </a:r>
            <a:r>
              <a:rPr lang="de-DE" sz="3200" dirty="0"/>
              <a:t> in </a:t>
            </a:r>
            <a:r>
              <a:rPr lang="de-DE" sz="3200" baseline="30000" dirty="0"/>
              <a:t>90</a:t>
            </a:r>
            <a:r>
              <a:rPr lang="de-DE" sz="3200" dirty="0"/>
              <a:t>Zr.</a:t>
            </a:r>
          </a:p>
          <a:p>
            <a:r>
              <a:rPr lang="de-DE" sz="3200" dirty="0"/>
              <a:t>4</a:t>
            </a:r>
            <a:r>
              <a:rPr lang="de-DE" sz="3200" dirty="0" smtClean="0"/>
              <a:t>. </a:t>
            </a:r>
            <a:r>
              <a:rPr lang="de-DE" sz="3200" dirty="0" err="1" smtClean="0"/>
              <a:t>Conclusion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289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968" y="2762376"/>
            <a:ext cx="4876800" cy="3657600"/>
          </a:xfrm>
          <a:prstGeom prst="rect">
            <a:avLst/>
          </a:prstGeom>
        </p:spPr>
      </p:pic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33874"/>
              </p:ext>
            </p:extLst>
          </p:nvPr>
        </p:nvGraphicFramePr>
        <p:xfrm>
          <a:off x="2187575" y="295275"/>
          <a:ext cx="319087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Formel" r:id="rId4" imgW="1663560" imgH="888840" progId="Equation.3">
                  <p:embed/>
                </p:oleObj>
              </mc:Choice>
              <mc:Fallback>
                <p:oleObj name="Formel" r:id="rId4" imgW="1663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295275"/>
                        <a:ext cx="3190875" cy="170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026817" y="2904358"/>
            <a:ext cx="341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Prompt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</a:t>
            </a:r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aseline="30000" dirty="0"/>
              <a:t>48</a:t>
            </a:r>
            <a:r>
              <a:rPr lang="de-DE" dirty="0"/>
              <a:t>Ti(</a:t>
            </a:r>
            <a:r>
              <a:rPr lang="de-DE" dirty="0" err="1"/>
              <a:t>n,</a:t>
            </a:r>
            <a:r>
              <a:rPr lang="de-DE" dirty="0" err="1">
                <a:latin typeface="Symbol" pitchFamily="18" charset="2"/>
              </a:rPr>
              <a:t>g</a:t>
            </a:r>
            <a:r>
              <a:rPr lang="de-DE" dirty="0"/>
              <a:t>) </a:t>
            </a:r>
          </a:p>
          <a:p>
            <a:r>
              <a:rPr lang="de-DE" dirty="0" err="1"/>
              <a:t>normalised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344 </a:t>
            </a:r>
            <a:r>
              <a:rPr lang="de-DE" dirty="0" err="1"/>
              <a:t>keV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063552" y="2276872"/>
            <a:ext cx="3600400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2063552" y="6093296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063552" y="4653136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063552" y="3212976"/>
            <a:ext cx="1440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aute 9"/>
          <p:cNvSpPr/>
          <p:nvPr/>
        </p:nvSpPr>
        <p:spPr>
          <a:xfrm>
            <a:off x="2423592" y="4581128"/>
            <a:ext cx="144016" cy="122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10" idx="0"/>
          </p:cNvCxnSpPr>
          <p:nvPr/>
        </p:nvCxnSpPr>
        <p:spPr>
          <a:xfrm flipV="1">
            <a:off x="2495600" y="3933056"/>
            <a:ext cx="0" cy="64807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2"/>
          </p:cNvCxnSpPr>
          <p:nvPr/>
        </p:nvCxnSpPr>
        <p:spPr>
          <a:xfrm>
            <a:off x="2495600" y="4703440"/>
            <a:ext cx="0" cy="66977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631504" y="5877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31504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31504" y="2708920"/>
            <a:ext cx="3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ps</a:t>
            </a:r>
            <a:endParaRPr lang="de-DE" dirty="0"/>
          </a:p>
        </p:txBody>
      </p:sp>
      <p:sp>
        <p:nvSpPr>
          <p:cNvPr id="21" name="Raute 20"/>
          <p:cNvSpPr/>
          <p:nvPr/>
        </p:nvSpPr>
        <p:spPr>
          <a:xfrm>
            <a:off x="3143672" y="4746848"/>
            <a:ext cx="144016" cy="122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aute 21"/>
          <p:cNvSpPr/>
          <p:nvPr/>
        </p:nvSpPr>
        <p:spPr>
          <a:xfrm>
            <a:off x="3863752" y="5517232"/>
            <a:ext cx="144016" cy="122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/>
          <p:cNvCxnSpPr>
            <a:stCxn id="22" idx="0"/>
          </p:cNvCxnSpPr>
          <p:nvPr/>
        </p:nvCxnSpPr>
        <p:spPr>
          <a:xfrm flipV="1">
            <a:off x="3935760" y="5157192"/>
            <a:ext cx="0" cy="36004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2" idx="2"/>
          </p:cNvCxnSpPr>
          <p:nvPr/>
        </p:nvCxnSpPr>
        <p:spPr>
          <a:xfrm>
            <a:off x="3935760" y="5639544"/>
            <a:ext cx="0" cy="38174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aute 26"/>
          <p:cNvSpPr/>
          <p:nvPr/>
        </p:nvSpPr>
        <p:spPr>
          <a:xfrm>
            <a:off x="4583832" y="4437112"/>
            <a:ext cx="144016" cy="122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/>
          <p:cNvCxnSpPr>
            <a:stCxn id="27" idx="0"/>
          </p:cNvCxnSpPr>
          <p:nvPr/>
        </p:nvCxnSpPr>
        <p:spPr>
          <a:xfrm flipV="1">
            <a:off x="4655840" y="3789040"/>
            <a:ext cx="0" cy="64807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7" idx="2"/>
          </p:cNvCxnSpPr>
          <p:nvPr/>
        </p:nvCxnSpPr>
        <p:spPr>
          <a:xfrm>
            <a:off x="4655840" y="4559424"/>
            <a:ext cx="0" cy="66977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aute 31"/>
          <p:cNvSpPr/>
          <p:nvPr/>
        </p:nvSpPr>
        <p:spPr>
          <a:xfrm>
            <a:off x="5303912" y="5085184"/>
            <a:ext cx="144016" cy="1223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/>
          <p:cNvCxnSpPr>
            <a:stCxn id="32" idx="0"/>
          </p:cNvCxnSpPr>
          <p:nvPr/>
        </p:nvCxnSpPr>
        <p:spPr>
          <a:xfrm flipV="1">
            <a:off x="5375920" y="4869160"/>
            <a:ext cx="0" cy="21602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2" idx="2"/>
          </p:cNvCxnSpPr>
          <p:nvPr/>
        </p:nvCxnSpPr>
        <p:spPr>
          <a:xfrm>
            <a:off x="5375920" y="5207496"/>
            <a:ext cx="0" cy="23772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631504" y="2996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60</a:t>
            </a:r>
          </a:p>
        </p:txBody>
      </p:sp>
      <p:pic>
        <p:nvPicPr>
          <p:cNvPr id="42" name="Grafik 41" descr="prdzoom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0070" y="82543"/>
            <a:ext cx="3552395" cy="2664296"/>
          </a:xfrm>
          <a:prstGeom prst="rect">
            <a:avLst/>
          </a:prstGeom>
        </p:spPr>
      </p:pic>
      <p:cxnSp>
        <p:nvCxnSpPr>
          <p:cNvPr id="44" name="Gerade Verbindung 43"/>
          <p:cNvCxnSpPr/>
          <p:nvPr/>
        </p:nvCxnSpPr>
        <p:spPr>
          <a:xfrm>
            <a:off x="8472264" y="1234671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8688288" y="1378687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 rot="16200000">
            <a:off x="3277528" y="1298080"/>
            <a:ext cx="133562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work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 err="1"/>
              <a:t>Coulex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 err="1"/>
              <a:t>Delayed</a:t>
            </a:r>
            <a:r>
              <a:rPr lang="de-DE" sz="1600" dirty="0"/>
              <a:t> </a:t>
            </a:r>
            <a:r>
              <a:rPr lang="de-DE" sz="1600" dirty="0" err="1"/>
              <a:t>coinc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RDM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RDM+DSA</a:t>
            </a:r>
          </a:p>
        </p:txBody>
      </p:sp>
    </p:spTree>
    <p:extLst>
      <p:ext uri="{BB962C8B-B14F-4D97-AF65-F5344CB8AC3E}">
        <p14:creationId xmlns:p14="http://schemas.microsoft.com/office/powerpoint/2010/main" val="14708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47529" y="188641"/>
            <a:ext cx="29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Lifetime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1403 </a:t>
            </a:r>
            <a:r>
              <a:rPr lang="de-DE" b="1" dirty="0" err="1"/>
              <a:t>keV</a:t>
            </a:r>
            <a:r>
              <a:rPr lang="de-DE" b="1" dirty="0"/>
              <a:t> 0</a:t>
            </a:r>
            <a:r>
              <a:rPr lang="de-DE" b="1" baseline="30000" dirty="0"/>
              <a:t>+</a:t>
            </a:r>
            <a:r>
              <a:rPr lang="de-DE" b="1" dirty="0"/>
              <a:t> </a:t>
            </a:r>
            <a:r>
              <a:rPr lang="de-DE" b="1" dirty="0" err="1"/>
              <a:t>state</a:t>
            </a:r>
            <a:r>
              <a:rPr lang="de-DE" b="1" dirty="0"/>
              <a:t> </a:t>
            </a:r>
          </a:p>
          <a:p>
            <a:r>
              <a:rPr lang="de-DE" b="1" dirty="0" err="1"/>
              <a:t>Ge</a:t>
            </a:r>
            <a:r>
              <a:rPr lang="de-DE" b="1" dirty="0"/>
              <a:t> gated-LaBr3 </a:t>
            </a:r>
            <a:r>
              <a:rPr lang="de-DE" b="1" dirty="0" err="1"/>
              <a:t>coincidences</a:t>
            </a:r>
            <a:endParaRPr lang="de-DE" b="1" dirty="0"/>
          </a:p>
        </p:txBody>
      </p:sp>
      <p:pic>
        <p:nvPicPr>
          <p:cNvPr id="3" name="Grafik 2" descr="clo1047-la356-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322" y="961553"/>
            <a:ext cx="7059126" cy="5759287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000" y="120877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991544" y="328498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991544" y="551723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991544" y="63813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631504" y="30689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0+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1891650" y="5849386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356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31504" y="53012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2+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31504" y="615601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0+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218601" y="551723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6200000">
            <a:off x="1891650" y="4188001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1047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207569" y="3284984"/>
            <a:ext cx="11033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495600" y="53012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356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423593" y="30689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1403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1991544" y="22048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402668" y="191683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1,(2)+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423593" y="19795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1970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1991544" y="328498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 rot="16200000">
            <a:off x="1880617" y="2387801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566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2207569" y="2204864"/>
            <a:ext cx="11033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888088" y="2276873"/>
            <a:ext cx="191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: 1047 </a:t>
            </a:r>
            <a:r>
              <a:rPr lang="de-DE" dirty="0" err="1"/>
              <a:t>keV</a:t>
            </a:r>
            <a:endParaRPr lang="de-DE" dirty="0"/>
          </a:p>
          <a:p>
            <a:r>
              <a:rPr lang="de-DE" dirty="0" err="1"/>
              <a:t>LaBr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: 356 </a:t>
            </a:r>
            <a:r>
              <a:rPr lang="de-DE" dirty="0" err="1"/>
              <a:t>keV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5375920" y="5229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566</a:t>
            </a:r>
          </a:p>
        </p:txBody>
      </p:sp>
      <p:cxnSp>
        <p:nvCxnSpPr>
          <p:cNvPr id="29" name="Gerade Verbindung 28"/>
          <p:cNvCxnSpPr/>
          <p:nvPr/>
        </p:nvCxnSpPr>
        <p:spPr>
          <a:xfrm>
            <a:off x="1991544" y="176352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15481" y="15475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1,2+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423593" y="1547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2184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1991544" y="176352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991544" y="39237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631504" y="370774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0+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423593" y="37077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1135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1991544" y="39237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2351585" y="1772816"/>
            <a:ext cx="11033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 rot="16200000">
            <a:off x="2044050" y="2531817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1048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1991544" y="47971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631504" y="47158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2+</a:t>
            </a:r>
          </a:p>
        </p:txBody>
      </p:sp>
      <p:sp>
        <p:nvSpPr>
          <p:cNvPr id="43" name="Textfeld 42"/>
          <p:cNvSpPr txBox="1"/>
          <p:nvPr/>
        </p:nvSpPr>
        <p:spPr>
          <a:xfrm rot="16200000">
            <a:off x="2035666" y="4985290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333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362617" y="479715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2371001" y="393305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 rot="16200000">
            <a:off x="2044050" y="4188001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446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280356" y="5381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780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4295800" y="17008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333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799856" y="49411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446</a:t>
            </a:r>
          </a:p>
        </p:txBody>
      </p:sp>
      <p:cxnSp>
        <p:nvCxnSpPr>
          <p:cNvPr id="45" name="Gerade Verbindung mit Pfeil 44"/>
          <p:cNvCxnSpPr>
            <a:endCxn id="10" idx="3"/>
          </p:cNvCxnSpPr>
          <p:nvPr/>
        </p:nvCxnSpPr>
        <p:spPr>
          <a:xfrm flipH="1">
            <a:off x="2048606" y="3933056"/>
            <a:ext cx="3914" cy="1552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 rot="16200000">
            <a:off x="1736601" y="4121194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780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6638" y="908721"/>
            <a:ext cx="7127665" cy="581669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75521" y="478414"/>
            <a:ext cx="281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: 1047 </a:t>
            </a:r>
            <a:r>
              <a:rPr lang="de-DE" dirty="0" err="1"/>
              <a:t>keV</a:t>
            </a:r>
            <a:endParaRPr lang="de-DE" dirty="0"/>
          </a:p>
          <a:p>
            <a:r>
              <a:rPr lang="de-DE" dirty="0" err="1"/>
              <a:t>LaBr</a:t>
            </a:r>
            <a:r>
              <a:rPr lang="de-DE" dirty="0"/>
              <a:t> </a:t>
            </a:r>
            <a:r>
              <a:rPr lang="de-DE" dirty="0" err="1"/>
              <a:t>gates</a:t>
            </a:r>
            <a:r>
              <a:rPr lang="de-DE" dirty="0"/>
              <a:t>: 356 </a:t>
            </a:r>
            <a:r>
              <a:rPr lang="de-DE" dirty="0" err="1"/>
              <a:t>and</a:t>
            </a:r>
            <a:r>
              <a:rPr lang="de-DE" dirty="0"/>
              <a:t> 566 </a:t>
            </a:r>
            <a:r>
              <a:rPr lang="de-DE" dirty="0" err="1"/>
              <a:t>keV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67609" y="1484785"/>
            <a:ext cx="123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Decay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start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Decay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stop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5303912" y="2204864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23" y="1124745"/>
            <a:ext cx="7103023" cy="56773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/>
          <p:cNvSpPr txBox="1"/>
          <p:nvPr/>
        </p:nvSpPr>
        <p:spPr>
          <a:xfrm>
            <a:off x="4655840" y="1700808"/>
            <a:ext cx="138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itchFamily="18" charset="2"/>
              </a:rPr>
              <a:t>D</a:t>
            </a:r>
            <a:r>
              <a:rPr lang="de-DE" dirty="0" smtClean="0"/>
              <a:t>C=53(11)</a:t>
            </a:r>
            <a:r>
              <a:rPr lang="de-DE" dirty="0" err="1" smtClean="0"/>
              <a:t>ps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775521" y="0"/>
            <a:ext cx="408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/>
              <a:t>Ge</a:t>
            </a:r>
            <a:r>
              <a:rPr lang="de-DE" b="1" dirty="0"/>
              <a:t> gated-LaBr3-LaBr3 </a:t>
            </a:r>
            <a:r>
              <a:rPr lang="de-DE" b="1" dirty="0" err="1"/>
              <a:t>triple</a:t>
            </a:r>
            <a:r>
              <a:rPr lang="de-DE" b="1" dirty="0"/>
              <a:t> </a:t>
            </a:r>
            <a:r>
              <a:rPr lang="de-DE" b="1" dirty="0" err="1"/>
              <a:t>coincidences</a:t>
            </a:r>
            <a:endParaRPr lang="de-DE" b="1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4845304" y="1721590"/>
            <a:ext cx="202019" cy="106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prdzoom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5912" y="91226"/>
            <a:ext cx="3950568" cy="2962926"/>
          </a:xfrm>
          <a:prstGeom prst="rect">
            <a:avLst/>
          </a:prstGeom>
        </p:spPr>
      </p:pic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87518"/>
              </p:ext>
            </p:extLst>
          </p:nvPr>
        </p:nvGraphicFramePr>
        <p:xfrm>
          <a:off x="2219325" y="247650"/>
          <a:ext cx="35067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Formel" r:id="rId4" imgW="1828800" imgH="939600" progId="Equation.3">
                  <p:embed/>
                </p:oleObj>
              </mc:Choice>
              <mc:Fallback>
                <p:oleObj name="Formel" r:id="rId4" imgW="1828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47650"/>
                        <a:ext cx="3506788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Gerade Verbindung 43"/>
          <p:cNvCxnSpPr/>
          <p:nvPr/>
        </p:nvCxnSpPr>
        <p:spPr>
          <a:xfrm>
            <a:off x="7536160" y="1052736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9840416" y="198884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775521" y="2934248"/>
            <a:ext cx="820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Using</a:t>
            </a:r>
            <a:r>
              <a:rPr lang="de-DE" dirty="0"/>
              <a:t>                                      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2</a:t>
            </a:r>
            <a:r>
              <a:rPr lang="de-DE" baseline="30000" dirty="0" smtClean="0"/>
              <a:t>+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49.2(2) </a:t>
            </a:r>
            <a:r>
              <a:rPr lang="de-DE" dirty="0" err="1"/>
              <a:t>ps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88179"/>
              </p:ext>
            </p:extLst>
          </p:nvPr>
        </p:nvGraphicFramePr>
        <p:xfrm>
          <a:off x="2567608" y="2952541"/>
          <a:ext cx="1800200" cy="49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Formel" r:id="rId6" imgW="1015920" imgH="279360" progId="Equation.3">
                  <p:embed/>
                </p:oleObj>
              </mc:Choice>
              <mc:Fallback>
                <p:oleObj name="Formel" r:id="rId6" imgW="1015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2952541"/>
                        <a:ext cx="1800200" cy="495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15824"/>
              </p:ext>
            </p:extLst>
          </p:nvPr>
        </p:nvGraphicFramePr>
        <p:xfrm>
          <a:off x="3940175" y="3539546"/>
          <a:ext cx="32877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Formel" r:id="rId8" imgW="1854000" imgH="266400" progId="Equation.3">
                  <p:embed/>
                </p:oleObj>
              </mc:Choice>
              <mc:Fallback>
                <p:oleObj name="Formel" r:id="rId8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3539546"/>
                        <a:ext cx="328771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24559"/>
              </p:ext>
            </p:extLst>
          </p:nvPr>
        </p:nvGraphicFramePr>
        <p:xfrm>
          <a:off x="3896178" y="4473244"/>
          <a:ext cx="4197615" cy="8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Formel" r:id="rId10" imgW="2514600" imgH="482400" progId="Equation.3">
                  <p:embed/>
                </p:oleObj>
              </mc:Choice>
              <mc:Fallback>
                <p:oleObj name="Formel" r:id="rId10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178" y="4473244"/>
                        <a:ext cx="4197615" cy="805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66218"/>
              </p:ext>
            </p:extLst>
          </p:nvPr>
        </p:nvGraphicFramePr>
        <p:xfrm>
          <a:off x="8336241" y="5972002"/>
          <a:ext cx="35131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Formel" r:id="rId12" imgW="2565360" imgH="241200" progId="Equation.3">
                  <p:embed/>
                </p:oleObj>
              </mc:Choice>
              <mc:Fallback>
                <p:oleObj name="Formel" r:id="rId12" imgW="2565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41" y="5972002"/>
                        <a:ext cx="3513138" cy="330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818163" y="3959896"/>
            <a:ext cx="476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GRID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obtains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766292" y="5371838"/>
            <a:ext cx="910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transitions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hindered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unpublished</a:t>
            </a:r>
            <a:r>
              <a:rPr lang="de-DE" dirty="0" smtClean="0"/>
              <a:t> </a:t>
            </a:r>
            <a:r>
              <a:rPr lang="de-DE" dirty="0" err="1" smtClean="0"/>
              <a:t>Gammasphere</a:t>
            </a:r>
            <a:r>
              <a:rPr lang="de-DE" dirty="0" smtClean="0"/>
              <a:t> </a:t>
            </a:r>
            <a:r>
              <a:rPr lang="de-DE" dirty="0" err="1"/>
              <a:t>Coulex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N.Pietralla</a:t>
            </a:r>
            <a:r>
              <a:rPr lang="de-DE" dirty="0" smtClean="0"/>
              <a:t>:</a:t>
            </a:r>
          </a:p>
          <a:p>
            <a:r>
              <a:rPr lang="de-DE" dirty="0"/>
              <a:t>an </a:t>
            </a: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093793" y="6535880"/>
            <a:ext cx="385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J. Jolie et al. </a:t>
            </a:r>
            <a:r>
              <a:rPr lang="de-DE" dirty="0" err="1" smtClean="0"/>
              <a:t>Nucl</a:t>
            </a:r>
            <a:r>
              <a:rPr lang="de-DE" dirty="0" smtClean="0"/>
              <a:t>. Phys. A 934 (2015) 1.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2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19645" y="384464"/>
            <a:ext cx="5384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</a:t>
            </a:r>
            <a:r>
              <a:rPr lang="de-DE" sz="2400" dirty="0" smtClean="0"/>
              <a:t>. </a:t>
            </a:r>
            <a:r>
              <a:rPr lang="de-DE" sz="2400" dirty="0" err="1" smtClean="0"/>
              <a:t>Lifetime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excited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 in </a:t>
            </a:r>
            <a:r>
              <a:rPr lang="de-DE" sz="2400" baseline="30000" dirty="0" smtClean="0"/>
              <a:t>90</a:t>
            </a:r>
            <a:r>
              <a:rPr lang="de-DE" sz="2400" dirty="0"/>
              <a:t>K</a:t>
            </a:r>
            <a:r>
              <a:rPr lang="de-DE" sz="2400" dirty="0" smtClean="0"/>
              <a:t>r.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465117" y="3989383"/>
            <a:ext cx="90737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B(E2; 2</a:t>
            </a:r>
            <a:r>
              <a:rPr lang="de-DE" baseline="30000" dirty="0">
                <a:sym typeface="Wingdings" panose="05000000000000000000" pitchFamily="2" charset="2"/>
              </a:rPr>
              <a:t>+ </a:t>
            </a:r>
            <a:r>
              <a:rPr lang="de-DE" dirty="0">
                <a:sym typeface="Wingdings" panose="05000000000000000000" pitchFamily="2" charset="2"/>
              </a:rPr>
              <a:t>0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) </a:t>
            </a:r>
            <a:r>
              <a:rPr lang="de-DE" dirty="0" err="1" smtClean="0"/>
              <a:t>value</a:t>
            </a:r>
            <a:r>
              <a:rPr lang="de-DE" dirty="0" smtClean="0"/>
              <a:t> in </a:t>
            </a:r>
            <a:r>
              <a:rPr lang="de-DE" baseline="30000" dirty="0"/>
              <a:t>90</a:t>
            </a:r>
            <a:r>
              <a:rPr lang="de-DE" dirty="0"/>
              <a:t>Kr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235</a:t>
            </a:r>
            <a:r>
              <a:rPr lang="de-DE" dirty="0" smtClean="0"/>
              <a:t>U.</a:t>
            </a:r>
          </a:p>
          <a:p>
            <a:r>
              <a:rPr lang="de-DE" dirty="0" smtClean="0"/>
              <a:t>Note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baseline="30000" dirty="0"/>
              <a:t>90</a:t>
            </a:r>
            <a:r>
              <a:rPr lang="de-DE" dirty="0"/>
              <a:t>Kr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obtained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4.4%.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target</a:t>
            </a:r>
            <a:r>
              <a:rPr lang="de-DE" dirty="0" smtClean="0"/>
              <a:t> was </a:t>
            </a:r>
            <a:r>
              <a:rPr lang="de-DE" dirty="0" err="1" smtClean="0"/>
              <a:t>surrounded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thick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backings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fragments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ps.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Gating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fission</a:t>
            </a:r>
            <a:r>
              <a:rPr lang="de-DE" dirty="0" smtClean="0"/>
              <a:t> </a:t>
            </a:r>
            <a:r>
              <a:rPr lang="de-DE" dirty="0" err="1" smtClean="0"/>
              <a:t>fragment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clean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err="1" smtClean="0"/>
              <a:t>spectra</a:t>
            </a:r>
            <a:r>
              <a:rPr lang="de-DE" dirty="0" smtClean="0"/>
              <a:t>, i.e. on 2</a:t>
            </a:r>
            <a:r>
              <a:rPr lang="de-DE" baseline="30000" dirty="0" smtClean="0">
                <a:sym typeface="Wingdings" panose="05000000000000000000" pitchFamily="2" charset="2"/>
              </a:rPr>
              <a:t>+ </a:t>
            </a:r>
            <a:r>
              <a:rPr lang="de-DE" dirty="0" smtClean="0">
                <a:sym typeface="Wingdings" panose="05000000000000000000" pitchFamily="2" charset="2"/>
              </a:rPr>
              <a:t>0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transition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aseline="30000" dirty="0" smtClean="0">
                <a:sym typeface="Wingdings" panose="05000000000000000000" pitchFamily="2" charset="2"/>
              </a:rPr>
              <a:t>144</a:t>
            </a:r>
            <a:r>
              <a:rPr lang="de-DE" dirty="0" smtClean="0">
                <a:sym typeface="Wingdings" panose="05000000000000000000" pitchFamily="2" charset="2"/>
              </a:rPr>
              <a:t>Ba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aseline="30000" dirty="0" smtClean="0">
                <a:sym typeface="Wingdings" panose="05000000000000000000" pitchFamily="2" charset="2"/>
              </a:rPr>
              <a:t>90</a:t>
            </a:r>
            <a:r>
              <a:rPr lang="de-DE" dirty="0" smtClean="0">
                <a:sym typeface="Wingdings" panose="05000000000000000000" pitchFamily="2" charset="2"/>
              </a:rPr>
              <a:t>Kr.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Data was </a:t>
            </a:r>
            <a:r>
              <a:rPr lang="de-DE" dirty="0" err="1" smtClean="0">
                <a:sym typeface="Wingdings" panose="05000000000000000000" pitchFamily="2" charset="2"/>
              </a:rPr>
              <a:t>taken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during</a:t>
            </a:r>
            <a:r>
              <a:rPr lang="de-DE" dirty="0" smtClean="0">
                <a:sym typeface="Wingdings" panose="05000000000000000000" pitchFamily="2" charset="2"/>
              </a:rPr>
              <a:t> 12 </a:t>
            </a:r>
            <a:r>
              <a:rPr lang="de-DE" dirty="0" err="1" smtClean="0">
                <a:sym typeface="Wingdings" panose="05000000000000000000" pitchFamily="2" charset="2"/>
              </a:rPr>
              <a:t>days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829518"/>
              </p:ext>
            </p:extLst>
          </p:nvPr>
        </p:nvGraphicFramePr>
        <p:xfrm>
          <a:off x="8823325" y="1048535"/>
          <a:ext cx="3368675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Diagramm" r:id="rId3" imgW="4543366" imgH="3400380" progId="Excel.Chart.8">
                  <p:embed/>
                </p:oleObj>
              </mc:Choice>
              <mc:Fallback>
                <p:oleObj name="Diagramm" r:id="rId3" imgW="4543366" imgH="340038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325" y="1048535"/>
                        <a:ext cx="3368675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34331"/>
              </p:ext>
            </p:extLst>
          </p:nvPr>
        </p:nvGraphicFramePr>
        <p:xfrm>
          <a:off x="5608692" y="1040635"/>
          <a:ext cx="3214633" cy="25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Diagramm" r:id="rId5" imgW="4400466" imgH="3105270" progId="Excel.Chart.8">
                  <p:embed/>
                </p:oleObj>
              </mc:Choice>
              <mc:Fallback>
                <p:oleObj name="Diagramm" r:id="rId5" imgW="4400466" imgH="310527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92" y="1040635"/>
                        <a:ext cx="3214633" cy="25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454725" y="1048535"/>
            <a:ext cx="36347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Around</a:t>
            </a:r>
            <a:r>
              <a:rPr lang="de-DE" dirty="0" smtClean="0"/>
              <a:t> Z=40 a </a:t>
            </a:r>
            <a:r>
              <a:rPr lang="de-DE" dirty="0" err="1" smtClean="0"/>
              <a:t>sudden</a:t>
            </a:r>
            <a:r>
              <a:rPr lang="de-DE" dirty="0" smtClean="0"/>
              <a:t> </a:t>
            </a:r>
            <a:r>
              <a:rPr lang="de-DE" dirty="0" err="1" smtClean="0"/>
              <a:t>onset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 smtClean="0"/>
          </a:p>
          <a:p>
            <a:r>
              <a:rPr lang="de-DE" dirty="0" err="1" smtClean="0"/>
              <a:t>collectivity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at N=60</a:t>
            </a:r>
          </a:p>
          <a:p>
            <a:r>
              <a:rPr lang="de-DE" dirty="0"/>
              <a:t>i</a:t>
            </a:r>
            <a:r>
              <a:rPr lang="de-DE" dirty="0" smtClean="0"/>
              <a:t>n </a:t>
            </a:r>
            <a:r>
              <a:rPr lang="de-DE" dirty="0" err="1" smtClean="0"/>
              <a:t>Zr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Sr</a:t>
            </a:r>
            <a:r>
              <a:rPr lang="de-DE" dirty="0" smtClean="0"/>
              <a:t> but not in </a:t>
            </a:r>
            <a:r>
              <a:rPr lang="de-DE" dirty="0" err="1" smtClean="0"/>
              <a:t>Kr</a:t>
            </a:r>
            <a:r>
              <a:rPr lang="de-DE" dirty="0" smtClean="0"/>
              <a:t> isotopes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revealed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B(E2;</a:t>
            </a:r>
            <a:r>
              <a:rPr lang="de-DE" dirty="0"/>
              <a:t> 2</a:t>
            </a:r>
            <a:r>
              <a:rPr lang="de-DE" baseline="30000" dirty="0">
                <a:sym typeface="Wingdings" panose="05000000000000000000" pitchFamily="2" charset="2"/>
              </a:rPr>
              <a:t>+ </a:t>
            </a:r>
            <a:r>
              <a:rPr lang="de-DE" dirty="0">
                <a:sym typeface="Wingdings" panose="05000000000000000000" pitchFamily="2" charset="2"/>
              </a:rPr>
              <a:t>0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/>
              <a:t>) </a:t>
            </a:r>
            <a:r>
              <a:rPr lang="de-DE" dirty="0" err="1" smtClean="0"/>
              <a:t>values</a:t>
            </a:r>
            <a:r>
              <a:rPr lang="de-DE" dirty="0" smtClean="0"/>
              <a:t> in </a:t>
            </a:r>
            <a:r>
              <a:rPr lang="de-DE" baseline="30000" dirty="0" smtClean="0"/>
              <a:t>88,92,94,96</a:t>
            </a:r>
            <a:r>
              <a:rPr lang="de-DE" dirty="0" smtClean="0"/>
              <a:t>Kr</a:t>
            </a:r>
          </a:p>
          <a:p>
            <a:r>
              <a:rPr lang="de-DE" dirty="0" smtClean="0"/>
              <a:t>at REX-ISOLDE. </a:t>
            </a:r>
            <a:r>
              <a:rPr lang="de-DE" dirty="0" err="1" smtClean="0"/>
              <a:t>However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couldn´t</a:t>
            </a:r>
            <a:endParaRPr lang="de-DE" dirty="0" smtClean="0"/>
          </a:p>
          <a:p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baseline="30000" dirty="0"/>
              <a:t>90</a:t>
            </a:r>
            <a:r>
              <a:rPr lang="de-DE" dirty="0"/>
              <a:t>Kr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465117" y="3018934"/>
            <a:ext cx="3827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M. Albers et al. Phys. </a:t>
            </a:r>
            <a:r>
              <a:rPr lang="de-DE" sz="1400" dirty="0" err="1" smtClean="0"/>
              <a:t>Rev</a:t>
            </a:r>
            <a:r>
              <a:rPr lang="de-DE" sz="1400" dirty="0" smtClean="0"/>
              <a:t>. </a:t>
            </a:r>
            <a:r>
              <a:rPr lang="de-DE" sz="1400" dirty="0" err="1" smtClean="0"/>
              <a:t>Lett</a:t>
            </a:r>
            <a:r>
              <a:rPr lang="de-DE" sz="1400" dirty="0" smtClean="0"/>
              <a:t>. 108 (2012) 062701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9969117" y="2312195"/>
            <a:ext cx="53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>
                <a:solidFill>
                  <a:srgbClr val="FF0000"/>
                </a:solidFill>
              </a:rPr>
              <a:t>90</a:t>
            </a:r>
            <a:r>
              <a:rPr lang="de-DE" dirty="0">
                <a:solidFill>
                  <a:srgbClr val="FF0000"/>
                </a:solidFill>
              </a:rPr>
              <a:t>Kr</a:t>
            </a:r>
          </a:p>
        </p:txBody>
      </p:sp>
    </p:spTree>
    <p:extLst>
      <p:ext uri="{BB962C8B-B14F-4D97-AF65-F5344CB8AC3E}">
        <p14:creationId xmlns:p14="http://schemas.microsoft.com/office/powerpoint/2010/main" val="26190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" y="566982"/>
            <a:ext cx="10096197" cy="62885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37755" y="176642"/>
            <a:ext cx="354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Double </a:t>
            </a:r>
            <a:r>
              <a:rPr lang="de-DE" dirty="0" err="1" smtClean="0"/>
              <a:t>gated</a:t>
            </a:r>
            <a:r>
              <a:rPr lang="de-DE" dirty="0" smtClean="0"/>
              <a:t> </a:t>
            </a:r>
            <a:r>
              <a:rPr lang="de-DE" dirty="0" err="1" smtClean="0"/>
              <a:t>coincidence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10723418" y="6338455"/>
            <a:ext cx="1018309" cy="20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V="1">
            <a:off x="10723417" y="5015346"/>
            <a:ext cx="1018309" cy="20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10723417" y="3858491"/>
            <a:ext cx="1018309" cy="20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10723416" y="2940627"/>
            <a:ext cx="1018309" cy="20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344786" y="615378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  <p:sp>
        <p:nvSpPr>
          <p:cNvPr id="10" name="Textfeld 9"/>
          <p:cNvSpPr txBox="1"/>
          <p:nvPr/>
        </p:nvSpPr>
        <p:spPr>
          <a:xfrm>
            <a:off x="10326209" y="486659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1419609" y="5036127"/>
            <a:ext cx="31173" cy="131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6200000">
            <a:off x="11035147" y="546269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707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1118343" y="2916263"/>
            <a:ext cx="92380" cy="2099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10699686" y="39947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1123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0960204" y="6504708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90</a:t>
            </a:r>
            <a:r>
              <a:rPr lang="de-DE" dirty="0" smtClean="0"/>
              <a:t>Kr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344786" y="366840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0340085" y="27728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  <a:r>
              <a:rPr lang="de-DE" baseline="30000" dirty="0" smtClean="0"/>
              <a:t>+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28478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0" y="748145"/>
            <a:ext cx="5324682" cy="33313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2" y="702112"/>
            <a:ext cx="5524863" cy="3455538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4817"/>
              </p:ext>
            </p:extLst>
          </p:nvPr>
        </p:nvGraphicFramePr>
        <p:xfrm>
          <a:off x="3853296" y="4276671"/>
          <a:ext cx="5154556" cy="92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Formel" r:id="rId5" imgW="2552400" imgH="457200" progId="Equation.3">
                  <p:embed/>
                </p:oleObj>
              </mc:Choice>
              <mc:Fallback>
                <p:oleObj name="Formel" r:id="rId5" imgW="255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3296" y="4276671"/>
                        <a:ext cx="5154556" cy="923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5742"/>
              </p:ext>
            </p:extLst>
          </p:nvPr>
        </p:nvGraphicFramePr>
        <p:xfrm>
          <a:off x="2130425" y="5765800"/>
          <a:ext cx="6905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Formel" r:id="rId7" imgW="2730240" imgH="241200" progId="Equation.3">
                  <p:embed/>
                </p:oleObj>
              </mc:Choice>
              <mc:Fallback>
                <p:oleObj name="Formel" r:id="rId7" imgW="273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0425" y="5765800"/>
                        <a:ext cx="69056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88372" y="6497462"/>
            <a:ext cx="447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J.M. Régis et al. Phys. </a:t>
            </a:r>
            <a:r>
              <a:rPr lang="de-DE" dirty="0" err="1" smtClean="0"/>
              <a:t>Rev</a:t>
            </a:r>
            <a:r>
              <a:rPr lang="de-DE" dirty="0" smtClean="0"/>
              <a:t>. C 90 (2014) 067301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633" y="4553607"/>
            <a:ext cx="4684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Compton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(</a:t>
            </a:r>
            <a:r>
              <a:rPr lang="de-DE" dirty="0" err="1" smtClean="0"/>
              <a:t>ptb</a:t>
            </a:r>
            <a:r>
              <a:rPr lang="de-DE" dirty="0" smtClean="0"/>
              <a:t>)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0.36 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2800183" y="938449"/>
            <a:ext cx="1944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S_IB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3842" r="5736" b="7713"/>
          <a:stretch>
            <a:fillRect/>
          </a:stretch>
        </p:blipFill>
        <p:spPr bwMode="auto">
          <a:xfrm>
            <a:off x="395288" y="2133600"/>
            <a:ext cx="30861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4213" y="1916113"/>
            <a:ext cx="1008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1400"/>
              <a:t>mean-field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413" y="1916113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1400"/>
              <a:t>IBM-2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4716463" y="1484313"/>
          <a:ext cx="34559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Formel" r:id="rId4" imgW="2857320" imgH="1002960" progId="Equation.3">
                  <p:embed/>
                </p:oleObj>
              </mc:Choice>
              <mc:Fallback>
                <p:oleObj name="Formel" r:id="rId4" imgW="285732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484313"/>
                        <a:ext cx="3455987" cy="1212850"/>
                      </a:xfrm>
                      <a:prstGeom prst="rect">
                        <a:avLst/>
                      </a:prstGeom>
                      <a:solidFill>
                        <a:srgbClr val="FCFEA4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18" descr="K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54324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9"/>
          <p:cNvSpPr txBox="1">
            <a:spLocks noChangeArrowheads="1"/>
          </p:cNvSpPr>
          <p:nvPr/>
        </p:nvSpPr>
        <p:spPr bwMode="auto">
          <a:xfrm>
            <a:off x="3924300" y="6488113"/>
            <a:ext cx="539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/>
              <a:t>M. Albers et al., Phys. Rev. Lett.108 (2012) 062701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57420"/>
              </p:ext>
            </p:extLst>
          </p:nvPr>
        </p:nvGraphicFramePr>
        <p:xfrm>
          <a:off x="5878945" y="4990093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Formel" r:id="rId7" imgW="330120" imgH="241200" progId="Equation.3">
                  <p:embed/>
                </p:oleObj>
              </mc:Choice>
              <mc:Fallback>
                <p:oleObj name="Formel" r:id="rId7" imgW="330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8945" y="4990093"/>
                        <a:ext cx="330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40327" y="633845"/>
            <a:ext cx="662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IBM-2 </a:t>
            </a:r>
            <a:r>
              <a:rPr lang="de-DE" dirty="0" err="1" smtClean="0"/>
              <a:t>predictions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9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26571" y="103853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4</a:t>
            </a:r>
            <a:r>
              <a:rPr lang="de-DE" sz="2800" dirty="0" smtClean="0"/>
              <a:t>. </a:t>
            </a:r>
            <a:r>
              <a:rPr lang="de-DE" sz="2800" dirty="0" err="1"/>
              <a:t>Conclusion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626571" y="811739"/>
            <a:ext cx="986917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EXILL&amp;FATIMA </a:t>
            </a:r>
            <a:r>
              <a:rPr lang="de-DE" dirty="0" err="1" smtClean="0"/>
              <a:t>campaign</a:t>
            </a:r>
            <a:r>
              <a:rPr lang="de-DE" dirty="0" smtClean="0"/>
              <a:t> at ILL </a:t>
            </a:r>
            <a:r>
              <a:rPr lang="en-US" dirty="0" smtClean="0"/>
              <a:t>delivered </a:t>
            </a:r>
            <a:r>
              <a:rPr lang="en-US" dirty="0"/>
              <a:t>excellent data.</a:t>
            </a:r>
          </a:p>
          <a:p>
            <a:endParaRPr lang="en-US" dirty="0"/>
          </a:p>
          <a:p>
            <a:r>
              <a:rPr lang="en-US" dirty="0" smtClean="0"/>
              <a:t>The new generalized </a:t>
            </a:r>
            <a:r>
              <a:rPr lang="en-US" dirty="0"/>
              <a:t>centroid difference method works </a:t>
            </a:r>
            <a:r>
              <a:rPr lang="en-US" dirty="0" err="1" smtClean="0"/>
              <a:t>marvellous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time an absolute B(E2)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O(6) </a:t>
            </a:r>
            <a:r>
              <a:rPr lang="de-DE" dirty="0" err="1"/>
              <a:t>quantum</a:t>
            </a:r>
            <a:r>
              <a:rPr lang="de-DE" dirty="0"/>
              <a:t> </a:t>
            </a:r>
          </a:p>
          <a:p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was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c</a:t>
            </a:r>
            <a:r>
              <a:rPr lang="de-DE" dirty="0" err="1" smtClean="0"/>
              <a:t>ompared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transitions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hindered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orders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magnitude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time </a:t>
            </a:r>
            <a:r>
              <a:rPr lang="de-DE" dirty="0" err="1" smtClean="0"/>
              <a:t>the</a:t>
            </a:r>
            <a:r>
              <a:rPr lang="de-DE" dirty="0"/>
              <a:t> B(E2; 2</a:t>
            </a:r>
            <a:r>
              <a:rPr lang="de-DE" baseline="30000" dirty="0">
                <a:sym typeface="Wingdings" panose="05000000000000000000" pitchFamily="2" charset="2"/>
              </a:rPr>
              <a:t>+ </a:t>
            </a:r>
            <a:r>
              <a:rPr lang="de-DE" dirty="0">
                <a:sym typeface="Wingdings" panose="05000000000000000000" pitchFamily="2" charset="2"/>
              </a:rPr>
              <a:t>0</a:t>
            </a:r>
            <a:r>
              <a:rPr lang="de-DE" baseline="30000" dirty="0">
                <a:sym typeface="Wingdings" panose="05000000000000000000" pitchFamily="2" charset="2"/>
              </a:rPr>
              <a:t>+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)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baseline="30000" dirty="0" smtClean="0"/>
              <a:t>90</a:t>
            </a:r>
            <a:r>
              <a:rPr lang="de-DE" dirty="0" smtClean="0"/>
              <a:t>Kr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completing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systematics</a:t>
            </a:r>
            <a:r>
              <a:rPr lang="de-DE" dirty="0" smtClean="0"/>
              <a:t> in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</a:p>
          <a:p>
            <a:r>
              <a:rPr lang="de-DE" dirty="0" err="1"/>
              <a:t>n</a:t>
            </a:r>
            <a:r>
              <a:rPr lang="de-DE" dirty="0" err="1" smtClean="0"/>
              <a:t>eutron</a:t>
            </a:r>
            <a:r>
              <a:rPr lang="de-DE" dirty="0" smtClean="0"/>
              <a:t> </a:t>
            </a:r>
            <a:r>
              <a:rPr lang="de-DE" dirty="0" err="1" smtClean="0"/>
              <a:t>rich</a:t>
            </a:r>
            <a:r>
              <a:rPr lang="de-DE" dirty="0" smtClean="0"/>
              <a:t> </a:t>
            </a:r>
            <a:r>
              <a:rPr lang="de-DE" dirty="0" err="1" smtClean="0"/>
              <a:t>Kr</a:t>
            </a:r>
            <a:r>
              <a:rPr lang="de-DE" dirty="0" smtClean="0"/>
              <a:t> isotopes. </a:t>
            </a:r>
          </a:p>
          <a:p>
            <a:endParaRPr lang="de-DE" dirty="0"/>
          </a:p>
          <a:p>
            <a:r>
              <a:rPr lang="de-DE" dirty="0" smtClean="0"/>
              <a:t>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EXILL&amp;FATIMA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48460" y="5797719"/>
            <a:ext cx="30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Thanks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.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237869"/>
              </p:ext>
            </p:extLst>
          </p:nvPr>
        </p:nvGraphicFramePr>
        <p:xfrm>
          <a:off x="1502942" y="2644329"/>
          <a:ext cx="34432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Formel" r:id="rId3" imgW="2514600" imgH="482400" progId="Equation.3">
                  <p:embed/>
                </p:oleObj>
              </mc:Choice>
              <mc:Fallback>
                <p:oleObj name="Formel" r:id="rId3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42" y="2644329"/>
                        <a:ext cx="3443288" cy="66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3521" y="14402"/>
            <a:ext cx="4543677" cy="676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1633" b="1"/>
              <a:t>The Generalized</a:t>
            </a:r>
          </a:p>
          <a:p>
            <a:pPr algn="ctr"/>
            <a:r>
              <a:rPr lang="en-US" sz="1633" b="1"/>
              <a:t>Centroid-Shift method</a:t>
            </a:r>
          </a:p>
          <a:p>
            <a:pPr algn="ctr"/>
            <a:r>
              <a:rPr lang="en-US" sz="1633"/>
              <a:t>W. Andrejtscheff et al., NIM 204 (1982) 123-128</a:t>
            </a:r>
          </a:p>
          <a:p>
            <a:pPr algn="ctr"/>
            <a:endParaRPr lang="en-US" sz="1633"/>
          </a:p>
          <a:p>
            <a:pPr algn="ctr"/>
            <a:endParaRPr lang="en-US" sz="1633"/>
          </a:p>
          <a:p>
            <a:pPr algn="ctr"/>
            <a:r>
              <a:rPr lang="en-US" sz="1633"/>
              <a:t>N calibrations of the </a:t>
            </a:r>
            <a:r>
              <a:rPr lang="en-US" sz="1633" u="sng"/>
              <a:t>zero-time response</a:t>
            </a:r>
          </a:p>
          <a:p>
            <a:pPr algn="ctr"/>
            <a:r>
              <a:rPr lang="en-US" sz="1633"/>
              <a:t>of N detectors.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Each </a:t>
            </a:r>
            <a:r>
              <a:rPr lang="en-US" sz="1633">
                <a:latin typeface="Symbol" panose="05050102010706020507" pitchFamily="18" charset="2"/>
              </a:rPr>
              <a:t>g-g</a:t>
            </a:r>
            <a:r>
              <a:rPr lang="en-US" sz="1633"/>
              <a:t> event is adjusted by 2 corrections.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Each corrected </a:t>
            </a:r>
            <a:r>
              <a:rPr lang="en-US" sz="1633">
                <a:latin typeface="Symbol" panose="05050102010706020507" pitchFamily="18" charset="2"/>
              </a:rPr>
              <a:t>g-g</a:t>
            </a:r>
            <a:r>
              <a:rPr lang="en-US" sz="1633"/>
              <a:t> event is incremented in</a:t>
            </a:r>
          </a:p>
          <a:p>
            <a:pPr algn="ctr"/>
            <a:r>
              <a:rPr lang="en-US" sz="1633"/>
              <a:t>the “start” </a:t>
            </a:r>
            <a:r>
              <a:rPr lang="en-US" sz="1633" b="1" u="sng"/>
              <a:t>and</a:t>
            </a:r>
            <a:r>
              <a:rPr lang="en-US" sz="1633"/>
              <a:t> the “stop” time spectra</a:t>
            </a:r>
          </a:p>
          <a:p>
            <a:pPr algn="ctr"/>
            <a:r>
              <a:rPr lang="en-US" sz="1633"/>
              <a:t>(after corrections, the timing is symmetric).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Symmetric (E,E,t) matrix.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Due to corrections, the zero time t</a:t>
            </a:r>
            <a:r>
              <a:rPr lang="en-US" sz="1633" baseline="-25000"/>
              <a:t>0</a:t>
            </a:r>
            <a:r>
              <a:rPr lang="en-US" sz="1633"/>
              <a:t> is constant.</a:t>
            </a:r>
          </a:p>
          <a:p>
            <a:pPr algn="ctr"/>
            <a:r>
              <a:rPr lang="en-US" sz="1089"/>
              <a:t>      </a:t>
            </a:r>
          </a:p>
          <a:p>
            <a:pPr algn="ctr"/>
            <a:r>
              <a:rPr lang="en-US" sz="1633"/>
              <a:t>|C-t</a:t>
            </a:r>
            <a:r>
              <a:rPr lang="en-US" sz="1633" baseline="-25000"/>
              <a:t>0</a:t>
            </a:r>
            <a:r>
              <a:rPr lang="en-US" sz="1633"/>
              <a:t>|=</a:t>
            </a:r>
            <a:r>
              <a:rPr lang="en-US" sz="1996">
                <a:latin typeface="Symbol" panose="05050102010706020507" pitchFamily="18" charset="2"/>
              </a:rPr>
              <a:t>t</a:t>
            </a:r>
          </a:p>
          <a:p>
            <a:pPr algn="ctr"/>
            <a:r>
              <a:rPr lang="en-US" sz="1633"/>
              <a:t>(</a:t>
            </a:r>
            <a:r>
              <a:rPr lang="en-US" sz="1633">
                <a:latin typeface="Symbol" panose="05050102010706020507" pitchFamily="18" charset="2"/>
              </a:rPr>
              <a:t>D</a:t>
            </a:r>
            <a:r>
              <a:rPr lang="en-US" sz="1633"/>
              <a:t>C=2</a:t>
            </a:r>
            <a:r>
              <a:rPr lang="en-US" sz="1996">
                <a:latin typeface="Symbol" panose="05050102010706020507" pitchFamily="18" charset="2"/>
              </a:rPr>
              <a:t>t, </a:t>
            </a:r>
            <a:r>
              <a:rPr lang="en-US" sz="1633"/>
              <a:t>as</a:t>
            </a:r>
            <a:r>
              <a:rPr lang="en-US" sz="1996">
                <a:latin typeface="Symbol" panose="05050102010706020507" pitchFamily="18" charset="2"/>
              </a:rPr>
              <a:t> </a:t>
            </a:r>
            <a:r>
              <a:rPr lang="en-US" sz="1633"/>
              <a:t>the identical time spectra</a:t>
            </a:r>
          </a:p>
          <a:p>
            <a:pPr algn="ctr"/>
            <a:r>
              <a:rPr lang="en-US" sz="1633"/>
              <a:t>are mirrored with respect to t</a:t>
            </a:r>
            <a:r>
              <a:rPr lang="en-US" sz="1633" baseline="-25000"/>
              <a:t>0</a:t>
            </a:r>
            <a:r>
              <a:rPr lang="en-US" sz="1633"/>
              <a:t>)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Major working time: </a:t>
            </a:r>
            <a:r>
              <a:rPr lang="en-US" sz="1633" b="1"/>
              <a:t>N to 2N days.</a:t>
            </a:r>
          </a:p>
          <a:p>
            <a:pPr algn="ctr"/>
            <a:endParaRPr lang="en-US" sz="1633" b="1"/>
          </a:p>
          <a:p>
            <a:pPr algn="ctr"/>
            <a:r>
              <a:rPr lang="en-US" sz="1633" b="1"/>
              <a:t>Systematic error = 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85919" y="0"/>
            <a:ext cx="4454388" cy="668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1633" b="1"/>
              <a:t>The Generalized</a:t>
            </a:r>
          </a:p>
          <a:p>
            <a:pPr algn="ctr"/>
            <a:r>
              <a:rPr lang="en-US" sz="1633" b="1"/>
              <a:t>Centroid Difference method</a:t>
            </a:r>
          </a:p>
          <a:p>
            <a:pPr algn="ctr"/>
            <a:r>
              <a:rPr lang="en-US" sz="1633"/>
              <a:t>J.-M. Régis et al., NIM A 726 (2013) 191-202</a:t>
            </a:r>
          </a:p>
          <a:p>
            <a:pPr algn="ctr"/>
            <a:endParaRPr lang="en-US" sz="1633"/>
          </a:p>
          <a:p>
            <a:pPr algn="ctr"/>
            <a:endParaRPr lang="en-US" sz="1633"/>
          </a:p>
          <a:p>
            <a:pPr algn="ctr"/>
            <a:r>
              <a:rPr lang="en-US" sz="1633"/>
              <a:t>No calibrations.</a:t>
            </a:r>
          </a:p>
          <a:p>
            <a:pPr algn="ctr"/>
            <a:endParaRPr lang="en-US" sz="1633"/>
          </a:p>
          <a:p>
            <a:pPr algn="ctr"/>
            <a:endParaRPr lang="en-US" sz="1633"/>
          </a:p>
          <a:p>
            <a:pPr algn="ctr"/>
            <a:r>
              <a:rPr lang="en-US" sz="1633"/>
              <a:t>No corrections.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The timing is asymmetric.</a:t>
            </a:r>
          </a:p>
          <a:p>
            <a:pPr algn="ctr"/>
            <a:r>
              <a:rPr lang="en-US" sz="1633"/>
              <a:t>Distinction between start and stop events and</a:t>
            </a:r>
          </a:p>
          <a:p>
            <a:pPr algn="ctr"/>
            <a:r>
              <a:rPr lang="en-US" sz="1633"/>
              <a:t>incrementation in the according time spectrum.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Asymmetric (E</a:t>
            </a:r>
            <a:r>
              <a:rPr lang="en-US" sz="1633" baseline="-25000"/>
              <a:t>start</a:t>
            </a:r>
            <a:r>
              <a:rPr lang="en-US" sz="1633"/>
              <a:t>,E</a:t>
            </a:r>
            <a:r>
              <a:rPr lang="en-US" sz="1633" baseline="-25000"/>
              <a:t>stop</a:t>
            </a:r>
            <a:r>
              <a:rPr lang="en-US" sz="1633"/>
              <a:t>,t) matrix.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The zero time is not constant.</a:t>
            </a:r>
          </a:p>
          <a:p>
            <a:pPr algn="ctr"/>
            <a:endParaRPr lang="en-US" sz="1633"/>
          </a:p>
          <a:p>
            <a:pPr algn="ctr">
              <a:lnSpc>
                <a:spcPct val="109000"/>
              </a:lnSpc>
            </a:pPr>
            <a:r>
              <a:rPr lang="en-US" sz="1633">
                <a:latin typeface="Symbol" panose="05050102010706020507" pitchFamily="18" charset="2"/>
              </a:rPr>
              <a:t>D</a:t>
            </a:r>
            <a:r>
              <a:rPr lang="en-US" sz="1633"/>
              <a:t>C=PRD+2</a:t>
            </a:r>
            <a:r>
              <a:rPr lang="en-US" sz="1996">
                <a:latin typeface="Symbol" panose="05050102010706020507" pitchFamily="18" charset="2"/>
              </a:rPr>
              <a:t>t</a:t>
            </a:r>
          </a:p>
          <a:p>
            <a:pPr algn="ctr"/>
            <a:r>
              <a:rPr lang="en-US" sz="1633"/>
              <a:t>(calibration of the </a:t>
            </a:r>
            <a:r>
              <a:rPr lang="en-US" sz="1633" u="sng"/>
              <a:t>PRD curve</a:t>
            </a:r>
            <a:r>
              <a:rPr lang="en-US" sz="1633"/>
              <a:t>, </a:t>
            </a:r>
          </a:p>
          <a:p>
            <a:pPr algn="ctr"/>
            <a:r>
              <a:rPr lang="en-US" sz="1633"/>
              <a:t>the combined </a:t>
            </a:r>
            <a:r>
              <a:rPr lang="en-US" sz="1633">
                <a:latin typeface="Symbol" panose="05050102010706020507" pitchFamily="18" charset="2"/>
              </a:rPr>
              <a:t>g-g</a:t>
            </a:r>
            <a:r>
              <a:rPr lang="en-US" sz="1633"/>
              <a:t> zero time of FATIMA) </a:t>
            </a:r>
          </a:p>
          <a:p>
            <a:pPr algn="ctr"/>
            <a:endParaRPr lang="en-US" sz="1633"/>
          </a:p>
          <a:p>
            <a:pPr algn="ctr"/>
            <a:r>
              <a:rPr lang="en-US" sz="1633"/>
              <a:t>Major working time:</a:t>
            </a:r>
            <a:r>
              <a:rPr lang="en-US" sz="1633" b="1"/>
              <a:t> 1 to 2 days.</a:t>
            </a:r>
          </a:p>
          <a:p>
            <a:pPr algn="ctr"/>
            <a:endParaRPr lang="en-US" sz="1633" b="1"/>
          </a:p>
          <a:p>
            <a:pPr algn="ctr"/>
            <a:r>
              <a:rPr lang="en-US" sz="1633" b="1"/>
              <a:t>Systematic error = 1/2 of PRD accuracy (~5 ps)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023994" y="-14401"/>
            <a:ext cx="1440" cy="685800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523521" y="1036909"/>
            <a:ext cx="9144960" cy="1441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</p:spTree>
    <p:extLst>
      <p:ext uri="{BB962C8B-B14F-4D97-AF65-F5344CB8AC3E}">
        <p14:creationId xmlns:p14="http://schemas.microsoft.com/office/powerpoint/2010/main" val="211626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39900" y="0"/>
            <a:ext cx="9607550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1. </a:t>
            </a:r>
            <a:r>
              <a:rPr lang="en-GB" sz="2800" dirty="0" smtClean="0">
                <a:solidFill>
                  <a:srgbClr val="000000"/>
                </a:solidFill>
              </a:rPr>
              <a:t>Introduction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r>
              <a:rPr lang="en-GB" sz="2800" dirty="0" smtClean="0">
                <a:solidFill>
                  <a:srgbClr val="000000"/>
                </a:solidFill>
              </a:rPr>
              <a:t>       EXILL </a:t>
            </a:r>
            <a:r>
              <a:rPr lang="en-GB" sz="2800" dirty="0">
                <a:solidFill>
                  <a:srgbClr val="000000"/>
                </a:solidFill>
              </a:rPr>
              <a:t>= </a:t>
            </a:r>
            <a:r>
              <a:rPr lang="en-GB" sz="2800" dirty="0" err="1">
                <a:solidFill>
                  <a:srgbClr val="000000"/>
                </a:solidFill>
              </a:rPr>
              <a:t>Exogam</a:t>
            </a:r>
            <a:r>
              <a:rPr lang="en-GB" sz="2800" dirty="0">
                <a:solidFill>
                  <a:srgbClr val="000000"/>
                </a:solidFill>
              </a:rPr>
              <a:t> at </a:t>
            </a:r>
            <a:r>
              <a:rPr lang="en-GB" sz="2800" dirty="0" err="1">
                <a:solidFill>
                  <a:srgbClr val="000000"/>
                </a:solidFill>
              </a:rPr>
              <a:t>Institut</a:t>
            </a:r>
            <a:r>
              <a:rPr lang="en-GB" sz="2800" dirty="0">
                <a:solidFill>
                  <a:srgbClr val="000000"/>
                </a:solidFill>
              </a:rPr>
              <a:t> Laue </a:t>
            </a:r>
            <a:r>
              <a:rPr lang="en-GB" sz="2800" dirty="0" err="1">
                <a:solidFill>
                  <a:srgbClr val="000000"/>
                </a:solidFill>
              </a:rPr>
              <a:t>Langevin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78390" y="5951753"/>
            <a:ext cx="2771924" cy="313350"/>
          </a:xfrm>
          <a:prstGeom prst="rect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wrap="square" lIns="18000" tIns="18000" rIns="18000" bIns="18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 Flux up to 1.3 x 10</a:t>
            </a:r>
            <a:r>
              <a:rPr lang="en-GB" baseline="30000" dirty="0">
                <a:solidFill>
                  <a:srgbClr val="000000"/>
                </a:solidFill>
              </a:rPr>
              <a:t>10</a:t>
            </a:r>
            <a:r>
              <a:rPr lang="en-GB" dirty="0">
                <a:solidFill>
                  <a:srgbClr val="000000"/>
                </a:solidFill>
              </a:rPr>
              <a:t> n/s/cm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40216" y="5013177"/>
            <a:ext cx="2448272" cy="590349"/>
          </a:xfrm>
          <a:prstGeom prst="rect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  <a:effectLst/>
        </p:spPr>
        <p:txBody>
          <a:bodyPr wrap="square" lIns="36000" tIns="18000" rIns="18000" bIns="18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Cold neutrons have </a:t>
            </a:r>
            <a:r>
              <a:rPr lang="en-GB" dirty="0" err="1">
                <a:solidFill>
                  <a:srgbClr val="000000"/>
                </a:solidFill>
              </a:rPr>
              <a:t>meV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energies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3284984"/>
            <a:ext cx="5754687" cy="356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6240016" y="4643440"/>
            <a:ext cx="1908622" cy="729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343900" y="4435475"/>
            <a:ext cx="651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PF1B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476673"/>
            <a:ext cx="367347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5951984" y="620689"/>
            <a:ext cx="453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Reactor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Institut Laue </a:t>
            </a:r>
            <a:r>
              <a:rPr lang="de-DE" dirty="0" err="1"/>
              <a:t>Langevin</a:t>
            </a:r>
            <a:endParaRPr lang="de-DE" dirty="0"/>
          </a:p>
          <a:p>
            <a:r>
              <a:rPr lang="de-DE" dirty="0"/>
              <a:t>in Grenoble France</a:t>
            </a:r>
          </a:p>
        </p:txBody>
      </p:sp>
      <p:sp>
        <p:nvSpPr>
          <p:cNvPr id="17" name="Ellipse 16"/>
          <p:cNvSpPr/>
          <p:nvPr/>
        </p:nvSpPr>
        <p:spPr>
          <a:xfrm>
            <a:off x="2351584" y="2564904"/>
            <a:ext cx="100811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960" y="1338396"/>
            <a:ext cx="2016224" cy="2824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67" y="1572166"/>
            <a:ext cx="3184071" cy="265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2"/>
          <p:cNvSpPr txBox="1"/>
          <p:nvPr/>
        </p:nvSpPr>
        <p:spPr>
          <a:xfrm>
            <a:off x="8439763" y="1202834"/>
            <a:ext cx="304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8 </a:t>
            </a:r>
            <a:r>
              <a:rPr lang="de-DE" dirty="0" err="1" smtClean="0"/>
              <a:t>Clover</a:t>
            </a:r>
            <a:r>
              <a:rPr lang="de-DE" dirty="0" smtClean="0"/>
              <a:t> </a:t>
            </a:r>
            <a:r>
              <a:rPr lang="pl-PL" dirty="0" smtClean="0"/>
              <a:t>detectors </a:t>
            </a:r>
            <a:r>
              <a:rPr lang="pl-PL" dirty="0"/>
              <a:t>of EXOGAM</a:t>
            </a:r>
          </a:p>
        </p:txBody>
      </p:sp>
    </p:spTree>
    <p:extLst>
      <p:ext uri="{BB962C8B-B14F-4D97-AF65-F5344CB8AC3E}">
        <p14:creationId xmlns:p14="http://schemas.microsoft.com/office/powerpoint/2010/main" val="2933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40" y="1980209"/>
            <a:ext cx="7483026" cy="45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82" y="-8640"/>
            <a:ext cx="6653499" cy="31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2861" y="221065"/>
            <a:ext cx="1839073" cy="76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996" b="1" dirty="0" smtClean="0"/>
              <a:t>Warning</a:t>
            </a:r>
            <a:r>
              <a:rPr lang="en-US" sz="1996" dirty="0" smtClean="0"/>
              <a:t> when using</a:t>
            </a:r>
          </a:p>
          <a:p>
            <a:r>
              <a:rPr lang="en-US" sz="1996" dirty="0"/>
              <a:t>t</a:t>
            </a:r>
            <a:r>
              <a:rPr lang="en-US" sz="1996" dirty="0" smtClean="0"/>
              <a:t>ime response from</a:t>
            </a:r>
            <a:r>
              <a:rPr lang="en-US" sz="1996" baseline="40000" dirty="0" smtClean="0"/>
              <a:t> 60</a:t>
            </a:r>
            <a:r>
              <a:rPr lang="en-US" sz="1996" dirty="0" smtClean="0"/>
              <a:t>Co</a:t>
            </a:r>
          </a:p>
          <a:p>
            <a:r>
              <a:rPr lang="en-US" sz="1996" dirty="0" smtClean="0"/>
              <a:t>(or </a:t>
            </a:r>
            <a:r>
              <a:rPr lang="en-US" sz="1996" baseline="30000" dirty="0" smtClean="0"/>
              <a:t>24</a:t>
            </a:r>
            <a:r>
              <a:rPr lang="en-US" sz="1996" dirty="0" smtClean="0"/>
              <a:t>Na).</a:t>
            </a:r>
            <a:endParaRPr lang="en-US" sz="1996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8829408" y="639428"/>
            <a:ext cx="1440" cy="832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063248" y="838168"/>
            <a:ext cx="784882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996"/>
              <a:t>64 ps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16140000">
            <a:off x="1312539" y="3874728"/>
            <a:ext cx="832407" cy="3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9000"/>
              </a:lnSpc>
            </a:pPr>
            <a:r>
              <a:rPr lang="en-US" sz="1633">
                <a:latin typeface="Symbol" panose="05050102010706020507" pitchFamily="18" charset="2"/>
              </a:rPr>
              <a:t>D</a:t>
            </a:r>
            <a:r>
              <a:rPr lang="en-US" sz="1633"/>
              <a:t>C [ps]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37592" y="5599309"/>
            <a:ext cx="1535201" cy="37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633"/>
              <a:t>E</a:t>
            </a:r>
            <a:r>
              <a:rPr lang="en-US" sz="1633" baseline="-20000"/>
              <a:t>ref.</a:t>
            </a:r>
            <a:r>
              <a:rPr lang="en-US" sz="1633"/>
              <a:t>=1333 keV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38922" y="5580587"/>
            <a:ext cx="1582727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633"/>
              <a:t>The PRD curve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190680" y="4808666"/>
            <a:ext cx="1441" cy="829527"/>
          </a:xfrm>
          <a:prstGeom prst="line">
            <a:avLst/>
          </a:prstGeom>
          <a:noFill/>
          <a:ln w="1836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256393" y="6473480"/>
            <a:ext cx="901535" cy="3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633"/>
              <a:t>E</a:t>
            </a:r>
            <a:r>
              <a:rPr lang="en-US" sz="1633" baseline="-20000">
                <a:latin typeface="Symbol" panose="05050102010706020507" pitchFamily="18" charset="2"/>
              </a:rPr>
              <a:t>g</a:t>
            </a:r>
            <a:r>
              <a:rPr lang="en-US" sz="1633"/>
              <a:t> [keV]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57928" y="6473480"/>
            <a:ext cx="617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 also H. Mach et al. </a:t>
            </a:r>
            <a:r>
              <a:rPr lang="de-DE" dirty="0" err="1" smtClean="0"/>
              <a:t>Nucl</a:t>
            </a:r>
            <a:r>
              <a:rPr lang="de-DE" dirty="0" smtClean="0"/>
              <a:t>. Phys. A 523 (1991) 197 </a:t>
            </a:r>
            <a:r>
              <a:rPr lang="de-DE" dirty="0" err="1" smtClean="0"/>
              <a:t>section</a:t>
            </a:r>
            <a:r>
              <a:rPr lang="de-DE" dirty="0" smtClean="0"/>
              <a:t> 2.3.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883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35560" y="764704"/>
            <a:ext cx="290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/>
          </a:p>
          <a:p>
            <a:r>
              <a:rPr lang="en-US" dirty="0"/>
              <a:t>  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 descr="EXILL-FAT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66" y="1208811"/>
            <a:ext cx="6108171" cy="45811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96929" y="1226369"/>
            <a:ext cx="2708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FATIMA + EXOGAM</a:t>
            </a:r>
          </a:p>
          <a:p>
            <a:r>
              <a:rPr lang="de-DE" dirty="0"/>
              <a:t>8 </a:t>
            </a:r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/>
              <a:t>Clover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r>
              <a:rPr lang="de-DE" dirty="0"/>
              <a:t>EXOGAM </a:t>
            </a:r>
            <a:r>
              <a:rPr lang="de-DE" dirty="0" err="1"/>
              <a:t>with</a:t>
            </a:r>
            <a:r>
              <a:rPr lang="de-DE" dirty="0"/>
              <a:t> BGO </a:t>
            </a:r>
            <a:r>
              <a:rPr lang="de-DE" dirty="0" err="1"/>
              <a:t>shields</a:t>
            </a:r>
            <a:endParaRPr lang="de-DE" dirty="0"/>
          </a:p>
          <a:p>
            <a:r>
              <a:rPr lang="de-DE" dirty="0"/>
              <a:t>16 LaBr3(</a:t>
            </a:r>
            <a:r>
              <a:rPr lang="de-DE" dirty="0" err="1"/>
              <a:t>Ce</a:t>
            </a:r>
            <a:r>
              <a:rPr lang="de-DE" dirty="0"/>
              <a:t>) </a:t>
            </a:r>
            <a:r>
              <a:rPr lang="de-DE" dirty="0" err="1"/>
              <a:t>scintillators</a:t>
            </a:r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FATIMA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904288" y="274243"/>
            <a:ext cx="27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FATIMA = </a:t>
            </a:r>
            <a:r>
              <a:rPr lang="de-DE" dirty="0" err="1" smtClean="0"/>
              <a:t>FAst</a:t>
            </a:r>
            <a:r>
              <a:rPr lang="de-DE" dirty="0" smtClean="0"/>
              <a:t> </a:t>
            </a:r>
            <a:r>
              <a:rPr lang="de-DE" dirty="0" err="1"/>
              <a:t>TIMing</a:t>
            </a:r>
            <a:r>
              <a:rPr lang="de-DE" dirty="0"/>
              <a:t> Array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69455" y="0"/>
            <a:ext cx="10044165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900" b="1" dirty="0" smtClean="0"/>
              <a:t>EXILL&amp;FATIMA</a:t>
            </a:r>
            <a:r>
              <a:rPr lang="de-DE" b="1" dirty="0" smtClean="0"/>
              <a:t> </a:t>
            </a:r>
            <a:r>
              <a:rPr lang="de-DE" sz="2900" b="1" dirty="0" err="1" smtClean="0"/>
              <a:t>set-up</a:t>
            </a:r>
            <a:r>
              <a:rPr lang="de-DE" sz="2900" b="1" dirty="0" smtClean="0"/>
              <a:t> </a:t>
            </a:r>
            <a:r>
              <a:rPr lang="de-DE" sz="2900" b="1" dirty="0" err="1" smtClean="0"/>
              <a:t>for</a:t>
            </a:r>
            <a:r>
              <a:rPr lang="de-DE" sz="2900" b="1" dirty="0" smtClean="0"/>
              <a:t> fast </a:t>
            </a:r>
            <a:r>
              <a:rPr lang="de-DE" sz="2900" b="1" dirty="0" err="1" smtClean="0"/>
              <a:t>timing</a:t>
            </a:r>
            <a:endParaRPr lang="pl-PL" sz="29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835598" y="4423867"/>
            <a:ext cx="39029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n,gamma</a:t>
            </a:r>
            <a:r>
              <a:rPr lang="en-US" b="1" dirty="0"/>
              <a:t>) </a:t>
            </a:r>
            <a:r>
              <a:rPr lang="en-US" b="1" dirty="0" smtClean="0"/>
              <a:t>EXILL&amp;FATIMA </a:t>
            </a:r>
            <a:r>
              <a:rPr lang="en-US" b="1" dirty="0"/>
              <a:t>experiments</a:t>
            </a:r>
            <a:endParaRPr lang="de-DE" b="1" dirty="0"/>
          </a:p>
          <a:p>
            <a:endParaRPr lang="de-DE" dirty="0" smtClean="0"/>
          </a:p>
          <a:p>
            <a:r>
              <a:rPr lang="de-DE" baseline="30000" dirty="0" smtClean="0"/>
              <a:t>46</a:t>
            </a:r>
            <a:r>
              <a:rPr lang="de-DE" dirty="0" smtClean="0"/>
              <a:t>Ca(</a:t>
            </a:r>
            <a:r>
              <a:rPr lang="de-DE" dirty="0" err="1" smtClean="0"/>
              <a:t>n,</a:t>
            </a:r>
            <a:r>
              <a:rPr lang="de-DE" dirty="0" err="1" smtClean="0">
                <a:latin typeface="Symbol" panose="05050102010706020507" pitchFamily="18" charset="2"/>
              </a:rPr>
              <a:t>g</a:t>
            </a:r>
            <a:r>
              <a:rPr lang="de-DE" dirty="0"/>
              <a:t>)</a:t>
            </a:r>
            <a:r>
              <a:rPr lang="de-DE" baseline="30000" dirty="0"/>
              <a:t> </a:t>
            </a:r>
            <a:r>
              <a:rPr lang="de-DE" baseline="30000" dirty="0" smtClean="0"/>
              <a:t>47</a:t>
            </a:r>
            <a:r>
              <a:rPr lang="de-DE" dirty="0" smtClean="0"/>
              <a:t>Ca. S. Leoni (Milano)</a:t>
            </a:r>
          </a:p>
          <a:p>
            <a:r>
              <a:rPr lang="de-DE" dirty="0" smtClean="0"/>
              <a:t> </a:t>
            </a:r>
            <a:r>
              <a:rPr lang="de-DE" baseline="30000" dirty="0"/>
              <a:t>209</a:t>
            </a:r>
            <a:r>
              <a:rPr lang="de-DE" dirty="0"/>
              <a:t>Bi(</a:t>
            </a:r>
            <a:r>
              <a:rPr lang="de-DE" dirty="0" err="1"/>
              <a:t>n,</a:t>
            </a:r>
            <a:r>
              <a:rPr lang="de-DE" dirty="0" err="1">
                <a:latin typeface="Symbol" panose="05050102010706020507" pitchFamily="18" charset="2"/>
              </a:rPr>
              <a:t>g</a:t>
            </a:r>
            <a:r>
              <a:rPr lang="de-DE" dirty="0"/>
              <a:t>)</a:t>
            </a:r>
            <a:r>
              <a:rPr lang="de-DE" baseline="30000" dirty="0"/>
              <a:t> 210</a:t>
            </a:r>
            <a:r>
              <a:rPr lang="de-DE" dirty="0"/>
              <a:t>Bi. B. </a:t>
            </a:r>
            <a:r>
              <a:rPr lang="de-DE" dirty="0" err="1"/>
              <a:t>Fornal</a:t>
            </a:r>
            <a:r>
              <a:rPr lang="de-DE" dirty="0"/>
              <a:t> (</a:t>
            </a:r>
            <a:r>
              <a:rPr lang="de-DE" dirty="0" err="1"/>
              <a:t>Warsaw</a:t>
            </a:r>
            <a:r>
              <a:rPr lang="de-DE" dirty="0"/>
              <a:t>) </a:t>
            </a:r>
          </a:p>
          <a:p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195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Pt(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n,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196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Pt. J. Jolie (Köln)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896929" y="3137055"/>
            <a:ext cx="3810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 smtClean="0"/>
              <a:t>n,fission</a:t>
            </a:r>
            <a:r>
              <a:rPr lang="en-US" b="1" dirty="0" smtClean="0"/>
              <a:t>) EXILL&amp;FATIMA </a:t>
            </a:r>
            <a:r>
              <a:rPr lang="en-US" b="1" dirty="0"/>
              <a:t>experiments</a:t>
            </a:r>
            <a:endParaRPr lang="de-DE" b="1" dirty="0"/>
          </a:p>
          <a:p>
            <a:r>
              <a:rPr lang="de-DE" baseline="30000" dirty="0" smtClean="0">
                <a:solidFill>
                  <a:schemeClr val="accent5"/>
                </a:solidFill>
              </a:rPr>
              <a:t>235</a:t>
            </a:r>
            <a:r>
              <a:rPr lang="de-DE" dirty="0" smtClean="0">
                <a:solidFill>
                  <a:schemeClr val="accent5"/>
                </a:solidFill>
              </a:rPr>
              <a:t>U</a:t>
            </a:r>
            <a:r>
              <a:rPr lang="de-DE" dirty="0" smtClean="0"/>
              <a:t>  </a:t>
            </a:r>
          </a:p>
          <a:p>
            <a:r>
              <a:rPr lang="de-DE" baseline="30000" dirty="0" smtClean="0"/>
              <a:t>241</a:t>
            </a:r>
            <a:r>
              <a:rPr lang="de-DE" dirty="0" smtClean="0"/>
              <a:t>Pu J.M. Régis (</a:t>
            </a:r>
            <a:r>
              <a:rPr lang="de-DE" dirty="0"/>
              <a:t>K</a:t>
            </a:r>
            <a:r>
              <a:rPr lang="de-DE" dirty="0" smtClean="0"/>
              <a:t>öln)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964393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6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69818" y="60464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128 </a:t>
            </a:r>
            <a:r>
              <a:rPr lang="de-DE" dirty="0" err="1"/>
              <a:t>possible</a:t>
            </a:r>
            <a:r>
              <a:rPr lang="de-DE" dirty="0"/>
              <a:t> LaBr3-LaBr3 </a:t>
            </a:r>
            <a:r>
              <a:rPr lang="de-DE" dirty="0" err="1"/>
              <a:t>combinations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fast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/>
              <a:t>96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fast </a:t>
            </a:r>
            <a:r>
              <a:rPr lang="de-DE" dirty="0" err="1"/>
              <a:t>timing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Compton </a:t>
            </a:r>
            <a:r>
              <a:rPr lang="de-DE" dirty="0" err="1" smtClean="0"/>
              <a:t>scattering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neighboring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a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822" y="3803401"/>
            <a:ext cx="4464496" cy="19406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67910" y="42354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333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911926" y="39474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356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47838" y="3629621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36565" y="4397278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195</a:t>
            </a:r>
            <a:r>
              <a:rPr lang="de-DE" dirty="0" smtClean="0"/>
              <a:t>Pt(</a:t>
            </a:r>
            <a:r>
              <a:rPr lang="de-DE" dirty="0" err="1" smtClean="0"/>
              <a:t>n,</a:t>
            </a:r>
            <a:r>
              <a:rPr lang="de-DE" dirty="0" err="1" smtClean="0">
                <a:latin typeface="Symbol" panose="05050102010706020507" pitchFamily="18" charset="2"/>
              </a:rPr>
              <a:t>g</a:t>
            </a:r>
            <a:r>
              <a:rPr lang="de-DE" dirty="0" smtClean="0"/>
              <a:t>)</a:t>
            </a:r>
          </a:p>
          <a:p>
            <a:r>
              <a:rPr lang="de-DE" dirty="0" smtClean="0"/>
              <a:t>LaBr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 err="1" smtClean="0"/>
              <a:t>singles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99" y="3813010"/>
            <a:ext cx="4184663" cy="2090765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3587272" y="4347336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235</a:t>
            </a:r>
            <a:r>
              <a:rPr lang="de-DE" dirty="0" smtClean="0"/>
              <a:t>U(</a:t>
            </a:r>
            <a:r>
              <a:rPr lang="de-DE" dirty="0" err="1" smtClean="0"/>
              <a:t>n,fission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Ge</a:t>
            </a:r>
            <a:r>
              <a:rPr lang="de-DE" dirty="0" smtClean="0"/>
              <a:t> </a:t>
            </a:r>
            <a:r>
              <a:rPr lang="de-DE" dirty="0" err="1" smtClean="0"/>
              <a:t>singles</a:t>
            </a:r>
            <a:endParaRPr lang="de-DE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554" y="275449"/>
            <a:ext cx="3345498" cy="3082504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9847805" y="1048341"/>
            <a:ext cx="1847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pl-PL" sz="1400" dirty="0"/>
          </a:p>
        </p:txBody>
      </p:sp>
      <p:sp>
        <p:nvSpPr>
          <p:cNvPr id="19" name="Rechteck 18"/>
          <p:cNvSpPr/>
          <p:nvPr/>
        </p:nvSpPr>
        <p:spPr>
          <a:xfrm>
            <a:off x="8051689" y="986786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Collimated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 1cm </a:t>
            </a:r>
            <a:r>
              <a:rPr lang="de-DE" dirty="0" err="1" smtClean="0"/>
              <a:t>diameter</a:t>
            </a:r>
            <a:r>
              <a:rPr lang="de-DE" dirty="0"/>
              <a:t> </a:t>
            </a:r>
            <a:r>
              <a:rPr lang="de-DE" dirty="0" smtClean="0"/>
              <a:t>beam </a:t>
            </a:r>
          </a:p>
          <a:p>
            <a:pPr>
              <a:spcAft>
                <a:spcPts val="600"/>
              </a:spcAft>
            </a:pP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pl-PL" dirty="0" smtClean="0"/>
              <a:t>10</a:t>
            </a:r>
            <a:r>
              <a:rPr lang="de-DE" baseline="30000" dirty="0"/>
              <a:t>8</a:t>
            </a:r>
            <a:r>
              <a:rPr lang="pl-PL" dirty="0"/>
              <a:t>/(ns</a:t>
            </a:r>
            <a:r>
              <a:rPr lang="pl-PL" dirty="0">
                <a:sym typeface="Symbol"/>
              </a:rPr>
              <a:t>  </a:t>
            </a:r>
            <a:r>
              <a:rPr lang="pl-PL" dirty="0"/>
              <a:t>cm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de-DE" dirty="0"/>
              <a:t> on </a:t>
            </a:r>
            <a:r>
              <a:rPr lang="de-DE" dirty="0" err="1" smtClean="0"/>
              <a:t>target</a:t>
            </a:r>
            <a:endParaRPr lang="pl-PL" dirty="0"/>
          </a:p>
        </p:txBody>
      </p:sp>
      <p:sp>
        <p:nvSpPr>
          <p:cNvPr id="24" name="Pfeil nach rechts 23"/>
          <p:cNvSpPr/>
          <p:nvPr/>
        </p:nvSpPr>
        <p:spPr>
          <a:xfrm>
            <a:off x="542260" y="148855"/>
            <a:ext cx="2880152" cy="2105247"/>
          </a:xfrm>
          <a:prstGeom prst="rightArrow">
            <a:avLst>
              <a:gd name="adj1" fmla="val 71387"/>
              <a:gd name="adj2" fmla="val 40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671910" y="547289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Cold neutron flux of</a:t>
            </a:r>
            <a:br>
              <a:rPr lang="pl-PL" dirty="0"/>
            </a:br>
            <a:r>
              <a:rPr lang="pl-PL" dirty="0"/>
              <a:t>2</a:t>
            </a:r>
            <a:r>
              <a:rPr lang="pl-PL" dirty="0">
                <a:sym typeface="Symbol"/>
              </a:rPr>
              <a:t></a:t>
            </a:r>
            <a:r>
              <a:rPr lang="pl-PL" dirty="0"/>
              <a:t>10</a:t>
            </a:r>
            <a:r>
              <a:rPr lang="pl-PL" baseline="30000" dirty="0"/>
              <a:t>10</a:t>
            </a:r>
            <a:r>
              <a:rPr lang="pl-PL" dirty="0"/>
              <a:t>/(ns</a:t>
            </a:r>
            <a:r>
              <a:rPr lang="pl-PL" dirty="0">
                <a:sym typeface="Symbol"/>
              </a:rPr>
              <a:t>  </a:t>
            </a:r>
            <a:r>
              <a:rPr lang="pl-PL" dirty="0"/>
              <a:t>cm</a:t>
            </a:r>
            <a:r>
              <a:rPr lang="pl-PL" baseline="30000" dirty="0"/>
              <a:t>2</a:t>
            </a:r>
            <a:r>
              <a:rPr lang="pl-PL" dirty="0"/>
              <a:t>) from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pl-PL" dirty="0" smtClean="0"/>
              <a:t>the </a:t>
            </a:r>
            <a:r>
              <a:rPr lang="pl-PL" dirty="0"/>
              <a:t>ILL reactor </a:t>
            </a:r>
            <a:r>
              <a:rPr lang="pl-PL" dirty="0" smtClean="0"/>
              <a:t>with</a:t>
            </a:r>
            <a:r>
              <a:rPr lang="de-DE" dirty="0" smtClean="0"/>
              <a:t> </a:t>
            </a:r>
            <a:r>
              <a:rPr lang="de-DE" dirty="0"/>
              <a:t>but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20cm </a:t>
            </a:r>
            <a:r>
              <a:rPr lang="de-DE" dirty="0" err="1"/>
              <a:t>by</a:t>
            </a:r>
            <a:r>
              <a:rPr lang="de-DE" dirty="0"/>
              <a:t>  12cm beam.</a:t>
            </a:r>
            <a:endParaRPr lang="pl-PL" dirty="0"/>
          </a:p>
        </p:txBody>
      </p:sp>
      <p:sp>
        <p:nvSpPr>
          <p:cNvPr id="35" name="Pfeil nach rechts 34"/>
          <p:cNvSpPr/>
          <p:nvPr/>
        </p:nvSpPr>
        <p:spPr>
          <a:xfrm>
            <a:off x="8006466" y="746712"/>
            <a:ext cx="3867408" cy="120342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6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6362" y="174313"/>
            <a:ext cx="1079269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41312"/>
                </a:solidFill>
                <a:latin typeface="NimbusRomNo9L-Medi"/>
              </a:rPr>
              <a:t>The Generalized Centroid Difference (GCD) method for </a:t>
            </a:r>
            <a:r>
              <a:rPr lang="en-US" sz="2200" b="1" dirty="0" smtClean="0">
                <a:solidFill>
                  <a:srgbClr val="141312"/>
                </a:solidFill>
                <a:latin typeface="Symbol" panose="05050102010706020507" pitchFamily="18" charset="2"/>
              </a:rPr>
              <a:t>g</a:t>
            </a:r>
            <a:r>
              <a:rPr lang="en-US" sz="2200" b="1" dirty="0" smtClean="0">
                <a:solidFill>
                  <a:srgbClr val="141312"/>
                </a:solidFill>
                <a:latin typeface="NimbusRomNo9L-Medi"/>
              </a:rPr>
              <a:t>-</a:t>
            </a:r>
            <a:r>
              <a:rPr lang="de-DE" sz="2200" b="1" dirty="0" smtClean="0">
                <a:solidFill>
                  <a:srgbClr val="141312"/>
                </a:solidFill>
                <a:latin typeface="Symbol" panose="05050102010706020507" pitchFamily="18" charset="2"/>
              </a:rPr>
              <a:t>g </a:t>
            </a:r>
            <a:r>
              <a:rPr lang="de-DE" sz="2200" b="1" dirty="0" smtClean="0">
                <a:solidFill>
                  <a:srgbClr val="141312"/>
                </a:solidFill>
                <a:latin typeface="NimbusRomNo9L-Medi"/>
              </a:rPr>
              <a:t>fast </a:t>
            </a:r>
            <a:r>
              <a:rPr lang="de-DE" sz="2200" b="1" dirty="0" err="1" smtClean="0">
                <a:solidFill>
                  <a:srgbClr val="141312"/>
                </a:solidFill>
                <a:latin typeface="NimbusRomNo9L-Medi"/>
              </a:rPr>
              <a:t>timing</a:t>
            </a:r>
            <a:r>
              <a:rPr lang="de-DE" sz="2200" b="1" dirty="0" smtClean="0">
                <a:solidFill>
                  <a:srgbClr val="141312"/>
                </a:solidFill>
                <a:latin typeface="NimbusRomNo9L-Medi"/>
              </a:rPr>
              <a:t> </a:t>
            </a:r>
            <a:r>
              <a:rPr lang="de-DE" sz="2200" b="1" dirty="0" err="1" smtClean="0">
                <a:solidFill>
                  <a:srgbClr val="141312"/>
                </a:solidFill>
                <a:latin typeface="NimbusRomNo9L-Medi"/>
              </a:rPr>
              <a:t>arrays</a:t>
            </a:r>
            <a:endParaRPr lang="de-DE" sz="2200" b="1" dirty="0">
              <a:solidFill>
                <a:srgbClr val="141312"/>
              </a:solidFill>
              <a:latin typeface="NimbusRomNo9L-Medi"/>
            </a:endParaRPr>
          </a:p>
          <a:p>
            <a:r>
              <a:rPr lang="de-DE" dirty="0">
                <a:solidFill>
                  <a:srgbClr val="141312"/>
                </a:solidFill>
                <a:latin typeface="NimbusRomNo9L-Regu"/>
              </a:rPr>
              <a:t>[</a:t>
            </a:r>
            <a:r>
              <a:rPr lang="de-DE" dirty="0" smtClean="0">
                <a:solidFill>
                  <a:srgbClr val="141312"/>
                </a:solidFill>
                <a:latin typeface="NimbusRomNo9L-Regu"/>
              </a:rPr>
              <a:t>J.M. </a:t>
            </a:r>
            <a:r>
              <a:rPr lang="fr-FR" dirty="0" smtClean="0">
                <a:solidFill>
                  <a:srgbClr val="141312"/>
                </a:solidFill>
                <a:latin typeface="NimbusRomNo9L-Regu"/>
              </a:rPr>
              <a:t>Régis </a:t>
            </a:r>
            <a:r>
              <a:rPr lang="fr-FR" dirty="0">
                <a:solidFill>
                  <a:srgbClr val="141312"/>
                </a:solidFill>
                <a:latin typeface="NimbusRomNo9L-Regu"/>
              </a:rPr>
              <a:t>et al., NIM A </a:t>
            </a:r>
            <a:r>
              <a:rPr lang="fr-FR" dirty="0" smtClean="0">
                <a:solidFill>
                  <a:srgbClr val="141312"/>
                </a:solidFill>
                <a:latin typeface="NimbusRomNo9L-Medi"/>
              </a:rPr>
              <a:t>726 </a:t>
            </a:r>
            <a:r>
              <a:rPr lang="fr-FR" dirty="0">
                <a:solidFill>
                  <a:srgbClr val="141312"/>
                </a:solidFill>
                <a:latin typeface="NimbusRomNo9L-Regu"/>
              </a:rPr>
              <a:t>(</a:t>
            </a:r>
            <a:r>
              <a:rPr lang="fr-FR" dirty="0" smtClean="0">
                <a:solidFill>
                  <a:srgbClr val="141312"/>
                </a:solidFill>
                <a:latin typeface="NimbusRomNo9L-Regu"/>
              </a:rPr>
              <a:t>2013)191]</a:t>
            </a:r>
            <a:endParaRPr lang="fr-FR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r>
              <a:rPr lang="en-US" dirty="0" smtClean="0">
                <a:solidFill>
                  <a:srgbClr val="141312"/>
                </a:solidFill>
                <a:latin typeface="NimbusRomNo9L-Regu"/>
              </a:rPr>
              <a:t>The </a:t>
            </a:r>
            <a:r>
              <a:rPr lang="en-US" dirty="0">
                <a:solidFill>
                  <a:srgbClr val="141312"/>
                </a:solidFill>
                <a:latin typeface="NimbusRomNo9L-Regu"/>
              </a:rPr>
              <a:t>superposition of the </a:t>
            </a:r>
            <a:r>
              <a:rPr lang="en-US" dirty="0" smtClean="0">
                <a:solidFill>
                  <a:srgbClr val="141312"/>
                </a:solidFill>
                <a:latin typeface="NimbusRomNo9L-Regu"/>
              </a:rPr>
              <a:t>N(N-1)/</a:t>
            </a:r>
            <a:r>
              <a:rPr lang="de-DE" dirty="0" smtClean="0">
                <a:solidFill>
                  <a:srgbClr val="141312"/>
                </a:solidFill>
                <a:latin typeface="NimbusRomNo9L-Regu"/>
              </a:rPr>
              <a:t>2 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(</a:t>
            </a:r>
            <a:r>
              <a:rPr lang="de-DE" dirty="0" err="1">
                <a:solidFill>
                  <a:srgbClr val="141312"/>
                </a:solidFill>
                <a:latin typeface="NimbusRomNo9L-Regu"/>
              </a:rPr>
              <a:t>aligned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) </a:t>
            </a:r>
            <a:r>
              <a:rPr lang="de-DE" dirty="0" smtClean="0">
                <a:solidFill>
                  <a:srgbClr val="141312"/>
                </a:solidFill>
                <a:latin typeface="NimbusRomNo9L-Regu"/>
              </a:rPr>
              <a:t>time </a:t>
            </a:r>
            <a:r>
              <a:rPr lang="de-DE" dirty="0" err="1" smtClean="0">
                <a:solidFill>
                  <a:srgbClr val="141312"/>
                </a:solidFill>
                <a:latin typeface="NimbusRomNo9L-Regu"/>
              </a:rPr>
              <a:t>difference</a:t>
            </a:r>
            <a:r>
              <a:rPr lang="de-DE" dirty="0" smtClean="0">
                <a:solidFill>
                  <a:srgbClr val="141312"/>
                </a:solidFill>
                <a:latin typeface="NimbusRomNo9L-Regu"/>
              </a:rPr>
              <a:t> </a:t>
            </a:r>
            <a:r>
              <a:rPr lang="de-DE" dirty="0" err="1" smtClean="0">
                <a:solidFill>
                  <a:srgbClr val="141312"/>
                </a:solidFill>
                <a:latin typeface="NimbusRomNo9L-Regu"/>
              </a:rPr>
              <a:t>spectra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:</a:t>
            </a: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r>
              <a:rPr lang="en-US" dirty="0" smtClean="0">
                <a:solidFill>
                  <a:srgbClr val="141312"/>
                </a:solidFill>
                <a:latin typeface="NimbusRomNo9L-Regu"/>
              </a:rPr>
              <a:t>This procedure is </a:t>
            </a:r>
            <a:r>
              <a:rPr lang="en-US" dirty="0">
                <a:solidFill>
                  <a:srgbClr val="141312"/>
                </a:solidFill>
                <a:latin typeface="NimbusRomNo9L-Regu"/>
              </a:rPr>
              <a:t>mathematically equivalent to the definition of the mean</a:t>
            </a:r>
            <a:r>
              <a:rPr lang="en-US" dirty="0" smtClean="0">
                <a:solidFill>
                  <a:srgbClr val="141312"/>
                </a:solidFill>
                <a:latin typeface="NimbusRomNo9L-Regu"/>
              </a:rPr>
              <a:t>:</a:t>
            </a: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endParaRPr lang="en-US" dirty="0" smtClean="0">
              <a:solidFill>
                <a:srgbClr val="141312"/>
              </a:solidFill>
              <a:latin typeface="NimbusRomNo9L-Regu"/>
            </a:endParaRPr>
          </a:p>
          <a:p>
            <a:endParaRPr lang="en-US" dirty="0">
              <a:solidFill>
                <a:srgbClr val="141312"/>
              </a:solidFill>
              <a:latin typeface="NimbusRomNo9L-Regu"/>
            </a:endParaRPr>
          </a:p>
          <a:p>
            <a:r>
              <a:rPr lang="en-US" dirty="0">
                <a:solidFill>
                  <a:srgbClr val="141312"/>
                </a:solidFill>
                <a:latin typeface="NimbusRomNo9L-Regu"/>
              </a:rPr>
              <a:t>The mean prompt response difference PRD describes the </a:t>
            </a:r>
            <a:r>
              <a:rPr lang="en-US" dirty="0" smtClean="0">
                <a:solidFill>
                  <a:srgbClr val="141312"/>
                </a:solidFill>
                <a:latin typeface="NimbusRomNo9L-Regu"/>
              </a:rPr>
              <a:t>combined </a:t>
            </a:r>
            <a:r>
              <a:rPr lang="de-DE" dirty="0" err="1">
                <a:solidFill>
                  <a:srgbClr val="141312"/>
                </a:solidFill>
                <a:latin typeface="NimbusRomNo9L-Regu"/>
              </a:rPr>
              <a:t>z</a:t>
            </a:r>
            <a:r>
              <a:rPr lang="de-DE" dirty="0" err="1" smtClean="0">
                <a:solidFill>
                  <a:srgbClr val="141312"/>
                </a:solidFill>
                <a:latin typeface="NimbusRomNo9L-Regu"/>
              </a:rPr>
              <a:t>erotime</a:t>
            </a:r>
            <a:r>
              <a:rPr lang="de-DE" dirty="0" smtClean="0">
                <a:solidFill>
                  <a:srgbClr val="141312"/>
                </a:solidFill>
                <a:latin typeface="NimbusRomNo9L-Regu"/>
              </a:rPr>
              <a:t> vs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. </a:t>
            </a:r>
            <a:r>
              <a:rPr lang="de-DE" dirty="0" err="1">
                <a:solidFill>
                  <a:srgbClr val="141312"/>
                </a:solidFill>
                <a:latin typeface="NimbusRomNo9L-Regu"/>
              </a:rPr>
              <a:t>energy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 (</a:t>
            </a:r>
            <a:r>
              <a:rPr lang="de-DE" dirty="0" err="1">
                <a:solidFill>
                  <a:srgbClr val="141312"/>
                </a:solidFill>
                <a:latin typeface="NimbusRomNo9L-Regu"/>
              </a:rPr>
              <a:t>timewalk</a:t>
            </a:r>
            <a:r>
              <a:rPr lang="de-DE" dirty="0">
                <a:solidFill>
                  <a:srgbClr val="141312"/>
                </a:solidFill>
                <a:latin typeface="NimbusRomNo9L-Regu"/>
              </a:rPr>
              <a:t>)</a:t>
            </a:r>
          </a:p>
          <a:p>
            <a:r>
              <a:rPr lang="en-US" dirty="0">
                <a:solidFill>
                  <a:srgbClr val="141312"/>
                </a:solidFill>
                <a:latin typeface="NimbusRomNo9L-Regu"/>
              </a:rPr>
              <a:t>characteristics of the whole FATIMA spectrometer.</a:t>
            </a:r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17045"/>
              </p:ext>
            </p:extLst>
          </p:nvPr>
        </p:nvGraphicFramePr>
        <p:xfrm>
          <a:off x="429621" y="5473797"/>
          <a:ext cx="8656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Formel" r:id="rId3" imgW="4178160" imgH="266400" progId="Equation.3">
                  <p:embed/>
                </p:oleObj>
              </mc:Choice>
              <mc:Fallback>
                <p:oleObj name="Formel" r:id="rId3" imgW="41781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621" y="5473797"/>
                        <a:ext cx="8656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8739" y="-3751441"/>
            <a:ext cx="2340000" cy="13996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402" y="1533913"/>
            <a:ext cx="5738054" cy="3432124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V="1">
            <a:off x="3338623" y="2307265"/>
            <a:ext cx="202019" cy="106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V="1">
            <a:off x="6361813" y="2317898"/>
            <a:ext cx="202019" cy="106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6" y="3581656"/>
            <a:ext cx="5034769" cy="327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67" y="498331"/>
            <a:ext cx="4562399" cy="31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82" y="473848"/>
            <a:ext cx="4562399" cy="313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0945" y="-4533"/>
            <a:ext cx="1164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he EXILL&amp;FATIMA PRD was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baseline="30000" dirty="0" smtClean="0"/>
              <a:t>152</a:t>
            </a:r>
            <a:r>
              <a:rPr lang="de-DE" dirty="0" smtClean="0"/>
              <a:t>Eu </a:t>
            </a:r>
            <a:r>
              <a:rPr lang="de-DE" dirty="0" err="1" smtClean="0"/>
              <a:t>source</a:t>
            </a:r>
            <a:r>
              <a:rPr lang="de-DE" dirty="0" smtClean="0"/>
              <a:t> (E: 40-1408 </a:t>
            </a:r>
            <a:r>
              <a:rPr lang="de-DE" dirty="0" err="1" smtClean="0"/>
              <a:t>keV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aseline="30000" dirty="0" smtClean="0"/>
              <a:t>48</a:t>
            </a:r>
            <a:r>
              <a:rPr lang="de-DE" dirty="0" smtClean="0"/>
              <a:t>Ti(</a:t>
            </a:r>
            <a:r>
              <a:rPr lang="de-DE" dirty="0" err="1" smtClean="0"/>
              <a:t>n,</a:t>
            </a:r>
            <a:r>
              <a:rPr lang="de-DE" dirty="0" err="1" smtClean="0">
                <a:latin typeface="Symbol" panose="05050102010706020507" pitchFamily="18" charset="2"/>
              </a:rPr>
              <a:t>g</a:t>
            </a:r>
            <a:r>
              <a:rPr lang="de-DE" dirty="0" smtClean="0"/>
              <a:t>)</a:t>
            </a:r>
            <a:r>
              <a:rPr lang="de-DE" baseline="30000" dirty="0"/>
              <a:t> </a:t>
            </a:r>
            <a:r>
              <a:rPr lang="de-DE" baseline="30000" dirty="0" smtClean="0"/>
              <a:t>49</a:t>
            </a:r>
            <a:r>
              <a:rPr lang="de-DE" dirty="0" smtClean="0"/>
              <a:t>Ti </a:t>
            </a:r>
            <a:r>
              <a:rPr lang="de-DE" dirty="0" err="1" smtClean="0"/>
              <a:t>reaction</a:t>
            </a:r>
            <a:r>
              <a:rPr lang="de-DE" dirty="0" smtClean="0"/>
              <a:t> ( E: 137-6760 </a:t>
            </a:r>
            <a:r>
              <a:rPr lang="de-DE" dirty="0" err="1" smtClean="0"/>
              <a:t>keV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722918" y="95596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48</a:t>
            </a:r>
            <a:r>
              <a:rPr lang="de-DE" dirty="0"/>
              <a:t>Ti(</a:t>
            </a:r>
            <a:r>
              <a:rPr lang="de-DE" dirty="0" err="1"/>
              <a:t>n,</a:t>
            </a:r>
            <a:r>
              <a:rPr lang="de-DE" dirty="0" err="1">
                <a:latin typeface="Symbol" panose="05050102010706020507" pitchFamily="18" charset="2"/>
              </a:rPr>
              <a:t>g</a:t>
            </a:r>
            <a:r>
              <a:rPr lang="de-DE" dirty="0"/>
              <a:t>)</a:t>
            </a:r>
            <a:r>
              <a:rPr lang="de-DE" baseline="30000" dirty="0"/>
              <a:t> 49</a:t>
            </a:r>
            <a:r>
              <a:rPr lang="de-DE" dirty="0"/>
              <a:t>Ti</a:t>
            </a:r>
          </a:p>
        </p:txBody>
      </p:sp>
      <p:sp>
        <p:nvSpPr>
          <p:cNvPr id="4" name="Rechteck 3"/>
          <p:cNvSpPr/>
          <p:nvPr/>
        </p:nvSpPr>
        <p:spPr>
          <a:xfrm>
            <a:off x="130134" y="6488668"/>
            <a:ext cx="3740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J.M. Régis et al. NIMA 763 (2014) 210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63245" y="3927764"/>
            <a:ext cx="331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accurracy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PRD </a:t>
            </a:r>
            <a:r>
              <a:rPr lang="de-DE" dirty="0" err="1" smtClean="0"/>
              <a:t>is</a:t>
            </a:r>
            <a:r>
              <a:rPr lang="de-DE" dirty="0" smtClean="0"/>
              <a:t> 10 </a:t>
            </a:r>
            <a:r>
              <a:rPr lang="de-DE" dirty="0" err="1" smtClean="0"/>
              <a:t>ps.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14" y="4488873"/>
            <a:ext cx="4344560" cy="17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68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0878" y="741112"/>
            <a:ext cx="468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O(6)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sd</a:t>
            </a:r>
            <a:r>
              <a:rPr lang="de-DE" dirty="0"/>
              <a:t> </a:t>
            </a:r>
            <a:r>
              <a:rPr lang="de-DE" dirty="0" err="1"/>
              <a:t>interacting</a:t>
            </a:r>
            <a:r>
              <a:rPr lang="de-DE" dirty="0"/>
              <a:t> </a:t>
            </a:r>
            <a:r>
              <a:rPr lang="de-DE" dirty="0" err="1"/>
              <a:t>boson</a:t>
            </a:r>
            <a:r>
              <a:rPr lang="de-DE" dirty="0"/>
              <a:t> model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4062"/>
              </p:ext>
            </p:extLst>
          </p:nvPr>
        </p:nvGraphicFramePr>
        <p:xfrm>
          <a:off x="964376" y="1274129"/>
          <a:ext cx="6178263" cy="11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Formel" r:id="rId3" imgW="4012920" imgH="761760" progId="Equation.3">
                  <p:embed/>
                </p:oleObj>
              </mc:Choice>
              <mc:Fallback>
                <p:oleObj name="Formel" r:id="rId3" imgW="40129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76" y="1274129"/>
                        <a:ext cx="6178263" cy="11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8473"/>
              </p:ext>
            </p:extLst>
          </p:nvPr>
        </p:nvGraphicFramePr>
        <p:xfrm>
          <a:off x="1133662" y="3068960"/>
          <a:ext cx="2971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Formel" r:id="rId5" imgW="2971800" imgH="495000" progId="Equation.3">
                  <p:embed/>
                </p:oleObj>
              </mc:Choice>
              <mc:Fallback>
                <p:oleObj name="Formel" r:id="rId5" imgW="2971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662" y="3068960"/>
                        <a:ext cx="29718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15024" y="3126110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/>
              <a:t>is</a:t>
            </a:r>
            <a:r>
              <a:rPr lang="de-DE" dirty="0"/>
              <a:t> an SO(6) </a:t>
            </a:r>
            <a:r>
              <a:rPr lang="de-DE" dirty="0" err="1"/>
              <a:t>generator</a:t>
            </a:r>
            <a:endParaRPr lang="de-DE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08175" y="3984948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E2 </a:t>
            </a:r>
            <a:r>
              <a:rPr lang="de-DE" dirty="0" err="1"/>
              <a:t>transitions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different SO(6) </a:t>
            </a:r>
            <a:r>
              <a:rPr lang="de-DE" dirty="0" err="1"/>
              <a:t>representations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forbidden</a:t>
            </a:r>
            <a:r>
              <a:rPr lang="de-DE" dirty="0"/>
              <a:t>.</a:t>
            </a:r>
          </a:p>
        </p:txBody>
      </p:sp>
      <p:sp>
        <p:nvSpPr>
          <p:cNvPr id="10" name="Rechteck 9"/>
          <p:cNvSpPr/>
          <p:nvPr/>
        </p:nvSpPr>
        <p:spPr>
          <a:xfrm>
            <a:off x="2279576" y="61868"/>
            <a:ext cx="537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Test </a:t>
            </a:r>
            <a:r>
              <a:rPr lang="en-US" sz="2800" dirty="0"/>
              <a:t>of O(6) selection rule in </a:t>
            </a:r>
            <a:r>
              <a:rPr lang="en-US" sz="2800" baseline="30000" dirty="0"/>
              <a:t>196</a:t>
            </a:r>
            <a:r>
              <a:rPr lang="en-US" sz="2800" dirty="0"/>
              <a:t>Pt</a:t>
            </a:r>
            <a:endParaRPr lang="de-DE" sz="2800" dirty="0"/>
          </a:p>
        </p:txBody>
      </p:sp>
      <p:pic>
        <p:nvPicPr>
          <p:cNvPr id="11" name="Picture 13" descr="196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2639" y="688266"/>
            <a:ext cx="5092700" cy="2533650"/>
          </a:xfrm>
          <a:prstGeom prst="rect">
            <a:avLst/>
          </a:prstGeom>
          <a:noFill/>
        </p:spPr>
      </p:pic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7768127" y="2068591"/>
            <a:ext cx="1313528" cy="55277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8298909" y="2408624"/>
            <a:ext cx="13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r>
              <a:rPr lang="de-DE" baseline="-25000" dirty="0" err="1">
                <a:latin typeface="Symbol" pitchFamily="18" charset="2"/>
              </a:rPr>
              <a:t>g</a:t>
            </a:r>
            <a:r>
              <a:rPr lang="de-DE" dirty="0"/>
              <a:t>=1047 </a:t>
            </a:r>
            <a:r>
              <a:rPr lang="de-DE" dirty="0" err="1"/>
              <a:t>keV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142639" y="3453530"/>
            <a:ext cx="51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Test </a:t>
            </a:r>
            <a:r>
              <a:rPr lang="de-DE" dirty="0" err="1"/>
              <a:t>of</a:t>
            </a:r>
            <a:r>
              <a:rPr lang="de-DE" dirty="0"/>
              <a:t> O(6)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in 1990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775687" y="6339443"/>
            <a:ext cx="3163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Börner, </a:t>
            </a:r>
            <a:r>
              <a:rPr lang="de-DE" sz="1400" dirty="0" err="1"/>
              <a:t>Jolie</a:t>
            </a:r>
            <a:r>
              <a:rPr lang="de-DE" sz="1400" dirty="0"/>
              <a:t>, Robinson, </a:t>
            </a:r>
            <a:r>
              <a:rPr lang="de-DE" sz="1400" dirty="0" err="1"/>
              <a:t>Casten</a:t>
            </a:r>
            <a:r>
              <a:rPr lang="de-DE" sz="1400" dirty="0"/>
              <a:t>, </a:t>
            </a:r>
            <a:r>
              <a:rPr lang="de-DE" sz="1400" dirty="0" err="1"/>
              <a:t>Cizewski</a:t>
            </a:r>
            <a:r>
              <a:rPr lang="de-DE" sz="1400" dirty="0"/>
              <a:t> </a:t>
            </a:r>
          </a:p>
          <a:p>
            <a:r>
              <a:rPr lang="de-DE" sz="1400" dirty="0"/>
              <a:t>Phys. </a:t>
            </a:r>
            <a:r>
              <a:rPr lang="de-DE" sz="1400" dirty="0" err="1"/>
              <a:t>Rev</a:t>
            </a:r>
            <a:r>
              <a:rPr lang="de-DE" sz="1400" dirty="0"/>
              <a:t>. C42 (1990) </a:t>
            </a:r>
            <a:r>
              <a:rPr lang="de-DE" sz="1400" dirty="0" smtClean="0"/>
              <a:t>R2271</a:t>
            </a:r>
            <a:endParaRPr lang="de-DE" sz="1400" dirty="0"/>
          </a:p>
        </p:txBody>
      </p:sp>
      <p:pic>
        <p:nvPicPr>
          <p:cNvPr id="16" name="Grafik 15" descr="gr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05175" y="3721555"/>
            <a:ext cx="3134455" cy="208368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453246" y="37935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Symbol" pitchFamily="18" charset="2"/>
              </a:rPr>
              <a:t>t</a:t>
            </a:r>
            <a:r>
              <a:rPr lang="de-DE" dirty="0"/>
              <a:t> </a:t>
            </a:r>
            <a:r>
              <a:rPr lang="de-DE" sz="1600" dirty="0"/>
              <a:t>&gt; 1.86 </a:t>
            </a:r>
            <a:r>
              <a:rPr lang="de-DE" sz="1600" dirty="0" err="1"/>
              <a:t>ps</a:t>
            </a:r>
            <a:endParaRPr lang="de-DE" sz="1600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59526"/>
              </p:ext>
            </p:extLst>
          </p:nvPr>
        </p:nvGraphicFramePr>
        <p:xfrm>
          <a:off x="9589994" y="5742343"/>
          <a:ext cx="209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Formel" r:id="rId9" imgW="2095200" imgH="571320" progId="Equation.3">
                  <p:embed/>
                </p:oleObj>
              </mc:Choice>
              <mc:Fallback>
                <p:oleObj name="Formel" r:id="rId9" imgW="2095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9994" y="5742343"/>
                        <a:ext cx="2095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l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87" y="2573085"/>
            <a:ext cx="5835333" cy="450912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01342" y="758078"/>
            <a:ext cx="1036828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 19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/>
              <a:t>target</a:t>
            </a:r>
            <a:r>
              <a:rPr lang="de-DE" dirty="0"/>
              <a:t> was 143 mg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aseline="30000" dirty="0" err="1"/>
              <a:t>nat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/>
              <a:t>thermal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aseline="30000" dirty="0"/>
              <a:t>195</a:t>
            </a:r>
            <a:r>
              <a:rPr lang="de-DE" dirty="0"/>
              <a:t>Pt(</a:t>
            </a:r>
            <a:r>
              <a:rPr lang="de-DE" dirty="0" err="1"/>
              <a:t>n,</a:t>
            </a:r>
            <a:r>
              <a:rPr lang="de-DE" dirty="0" err="1">
                <a:latin typeface="Symbol" pitchFamily="18" charset="2"/>
              </a:rPr>
              <a:t>g</a:t>
            </a:r>
            <a:r>
              <a:rPr lang="de-DE" dirty="0"/>
              <a:t>)</a:t>
            </a:r>
            <a:r>
              <a:rPr lang="de-DE" baseline="30000" dirty="0"/>
              <a:t>196</a:t>
            </a:r>
            <a:r>
              <a:rPr lang="de-DE" dirty="0"/>
              <a:t>Pt </a:t>
            </a:r>
            <a:r>
              <a:rPr lang="de-DE" dirty="0" err="1"/>
              <a:t>is</a:t>
            </a:r>
            <a:r>
              <a:rPr lang="de-DE" dirty="0"/>
              <a:t> 28 </a:t>
            </a:r>
            <a:r>
              <a:rPr lang="de-DE" dirty="0" err="1"/>
              <a:t>barns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dominates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ones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other</a:t>
            </a:r>
            <a:r>
              <a:rPr lang="de-DE" dirty="0"/>
              <a:t> Pt isotopes.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/>
              <a:t>Ge</a:t>
            </a:r>
            <a:r>
              <a:rPr lang="de-DE" dirty="0"/>
              <a:t> countrate was 263500 Hz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LaBr3 </a:t>
            </a:r>
            <a:r>
              <a:rPr lang="de-DE" dirty="0" err="1"/>
              <a:t>one</a:t>
            </a:r>
            <a:r>
              <a:rPr lang="de-DE" dirty="0"/>
              <a:t> 192000 Hz. Total </a:t>
            </a:r>
            <a:r>
              <a:rPr lang="de-DE" dirty="0" err="1"/>
              <a:t>singles</a:t>
            </a:r>
            <a:r>
              <a:rPr lang="de-DE" dirty="0"/>
              <a:t>: 3 10</a:t>
            </a:r>
            <a:r>
              <a:rPr lang="de-DE" baseline="30000" dirty="0"/>
              <a:t>10</a:t>
            </a:r>
            <a:r>
              <a:rPr lang="de-DE" dirty="0"/>
              <a:t>.</a:t>
            </a:r>
          </a:p>
          <a:p>
            <a:endParaRPr lang="de-DE" baseline="30000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96732" y="3000619"/>
            <a:ext cx="3384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 smtClean="0"/>
              <a:t>doubles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Compton</a:t>
            </a:r>
          </a:p>
          <a:p>
            <a:r>
              <a:rPr lang="de-DE" dirty="0" err="1"/>
              <a:t>suppression</a:t>
            </a:r>
            <a:r>
              <a:rPr lang="de-DE" dirty="0"/>
              <a:t> but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-back</a:t>
            </a:r>
          </a:p>
        </p:txBody>
      </p:sp>
      <p:pic>
        <p:nvPicPr>
          <p:cNvPr id="8" name="Grafik 7" descr="zoomcl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816" y="3922975"/>
            <a:ext cx="3767311" cy="2250510"/>
          </a:xfrm>
          <a:prstGeom prst="rect">
            <a:avLst/>
          </a:prstGeom>
        </p:spPr>
      </p:pic>
      <p:cxnSp>
        <p:nvCxnSpPr>
          <p:cNvPr id="9" name="Gerade Verbindung 7"/>
          <p:cNvCxnSpPr/>
          <p:nvPr/>
        </p:nvCxnSpPr>
        <p:spPr>
          <a:xfrm>
            <a:off x="2252855" y="5957461"/>
            <a:ext cx="18722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277191" y="5957461"/>
            <a:ext cx="36004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305946" y="2938230"/>
            <a:ext cx="237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LaBr3 </a:t>
            </a:r>
            <a:r>
              <a:rPr lang="de-DE" dirty="0" err="1" smtClean="0"/>
              <a:t>triples</a:t>
            </a:r>
            <a:r>
              <a:rPr lang="de-DE" dirty="0" smtClean="0"/>
              <a:t> </a:t>
            </a:r>
            <a:r>
              <a:rPr lang="de-DE" dirty="0" err="1" smtClean="0"/>
              <a:t>projection</a:t>
            </a:r>
            <a:endParaRPr lang="de-DE" dirty="0"/>
          </a:p>
        </p:txBody>
      </p:sp>
      <p:pic>
        <p:nvPicPr>
          <p:cNvPr id="12" name="Grafik 11" descr="LaBrt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430" y="3363409"/>
            <a:ext cx="4250814" cy="34680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09" y="3874153"/>
            <a:ext cx="2605929" cy="2176046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 flipV="1">
            <a:off x="7443909" y="5850767"/>
            <a:ext cx="2605929" cy="71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2"/>
          <p:cNvCxnSpPr/>
          <p:nvPr/>
        </p:nvCxnSpPr>
        <p:spPr>
          <a:xfrm flipH="1">
            <a:off x="7005817" y="5850767"/>
            <a:ext cx="523741" cy="71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3882" y="-7506"/>
            <a:ext cx="11677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an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</a:t>
            </a:r>
            <a:r>
              <a:rPr lang="de-DE" dirty="0" smtClean="0"/>
              <a:t> a (</a:t>
            </a:r>
            <a:r>
              <a:rPr lang="de-DE" dirty="0" err="1" smtClean="0"/>
              <a:t>n,</a:t>
            </a:r>
            <a:r>
              <a:rPr lang="de-DE" dirty="0" err="1" smtClean="0">
                <a:latin typeface="Symbol" pitchFamily="18" charset="2"/>
              </a:rPr>
              <a:t>g</a:t>
            </a:r>
            <a:r>
              <a:rPr lang="de-DE" dirty="0"/>
              <a:t>) fast </a:t>
            </a:r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FATIMA@EXILL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0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978-356-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056" y="1340768"/>
            <a:ext cx="6753111" cy="5380072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9552384" y="47971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9552384" y="551723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9552384" y="638132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192344" y="45811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2+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9452490" y="5849386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356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92344" y="53012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192344" y="615601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0+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9779441" y="551723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6200000">
            <a:off x="9452490" y="4985290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333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9779441" y="479715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0128448" y="53012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356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128448" y="45811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689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9552384" y="25649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9552384" y="479715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 rot="16200000">
            <a:off x="9452490" y="3611937"/>
            <a:ext cx="498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1978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9768409" y="2564904"/>
            <a:ext cx="11033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056441" y="23488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2667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904313" y="23488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1+,2+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67609" y="2062590"/>
            <a:ext cx="123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Decay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start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Decay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stop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5231904" y="2564904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655840" y="2051556"/>
            <a:ext cx="138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Symbol" pitchFamily="18" charset="2"/>
              </a:rPr>
              <a:t>D</a:t>
            </a:r>
            <a:r>
              <a:rPr lang="de-DE" dirty="0" smtClean="0"/>
              <a:t>C=108(5)</a:t>
            </a:r>
            <a:r>
              <a:rPr lang="de-DE" dirty="0" err="1" smtClean="0"/>
              <a:t>ps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013512" y="65705"/>
            <a:ext cx="5872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2</a:t>
            </a:r>
            <a:r>
              <a:rPr lang="de-DE" baseline="30000" dirty="0" smtClean="0"/>
              <a:t>+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smtClean="0"/>
              <a:t>After </a:t>
            </a:r>
            <a:r>
              <a:rPr lang="de-DE" dirty="0"/>
              <a:t>Compton </a:t>
            </a:r>
            <a:r>
              <a:rPr lang="de-DE" dirty="0" err="1" smtClean="0"/>
              <a:t>suppression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back in </a:t>
            </a:r>
            <a:r>
              <a:rPr lang="de-DE" dirty="0" err="1"/>
              <a:t>Clover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775521" y="694438"/>
            <a:ext cx="281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: 1978 </a:t>
            </a:r>
            <a:r>
              <a:rPr lang="de-DE" dirty="0" err="1"/>
              <a:t>keV</a:t>
            </a:r>
            <a:endParaRPr lang="de-DE" dirty="0"/>
          </a:p>
          <a:p>
            <a:r>
              <a:rPr lang="de-DE" dirty="0" err="1"/>
              <a:t>LaBr</a:t>
            </a:r>
            <a:r>
              <a:rPr lang="de-DE" dirty="0"/>
              <a:t> </a:t>
            </a:r>
            <a:r>
              <a:rPr lang="de-DE" dirty="0" err="1"/>
              <a:t>gates</a:t>
            </a:r>
            <a:r>
              <a:rPr lang="de-DE" dirty="0"/>
              <a:t>: 356 </a:t>
            </a:r>
            <a:r>
              <a:rPr lang="de-DE" dirty="0" err="1"/>
              <a:t>and</a:t>
            </a:r>
            <a:r>
              <a:rPr lang="de-DE" dirty="0"/>
              <a:t> 333 </a:t>
            </a:r>
            <a:r>
              <a:rPr lang="de-DE" dirty="0" err="1"/>
              <a:t>keV</a:t>
            </a:r>
            <a:endParaRPr lang="de-DE" dirty="0"/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4848788" y="2104688"/>
            <a:ext cx="202019" cy="106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70" y="-86622"/>
            <a:ext cx="2988066" cy="2393778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9688110" y="194537"/>
            <a:ext cx="191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: 1978 </a:t>
            </a:r>
            <a:r>
              <a:rPr lang="de-DE" dirty="0" err="1"/>
              <a:t>keV</a:t>
            </a:r>
            <a:endParaRPr lang="de-DE" dirty="0"/>
          </a:p>
          <a:p>
            <a:r>
              <a:rPr lang="de-DE" dirty="0" err="1"/>
              <a:t>LaBr</a:t>
            </a:r>
            <a:r>
              <a:rPr lang="de-DE" dirty="0"/>
              <a:t> </a:t>
            </a:r>
            <a:r>
              <a:rPr lang="de-DE" dirty="0" err="1" smtClean="0"/>
              <a:t>gate</a:t>
            </a:r>
            <a:r>
              <a:rPr lang="de-DE" dirty="0" smtClean="0"/>
              <a:t>: </a:t>
            </a:r>
            <a:r>
              <a:rPr lang="de-DE" dirty="0"/>
              <a:t>356 </a:t>
            </a:r>
            <a:r>
              <a:rPr lang="de-DE" dirty="0" err="1" smtClean="0"/>
              <a:t>keV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8831694" y="86635"/>
            <a:ext cx="932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333 </a:t>
            </a:r>
            <a:r>
              <a:rPr lang="de-DE" dirty="0" err="1" smtClean="0"/>
              <a:t>keV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5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1365</Words>
  <Application>Microsoft Office PowerPoint</Application>
  <PresentationFormat>Custom</PresentationFormat>
  <Paragraphs>306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Larissa</vt:lpstr>
      <vt:lpstr>Formel</vt:lpstr>
      <vt:lpstr>Diagramm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jolie</dc:creator>
  <cp:lastModifiedBy>MEETING</cp:lastModifiedBy>
  <cp:revision>127</cp:revision>
  <cp:lastPrinted>2015-03-16T14:31:27Z</cp:lastPrinted>
  <dcterms:created xsi:type="dcterms:W3CDTF">2014-07-07T13:39:24Z</dcterms:created>
  <dcterms:modified xsi:type="dcterms:W3CDTF">2015-03-20T13:36:48Z</dcterms:modified>
</cp:coreProperties>
</file>