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78" r:id="rId6"/>
    <p:sldId id="279" r:id="rId7"/>
    <p:sldId id="280" r:id="rId8"/>
    <p:sldId id="281" r:id="rId9"/>
    <p:sldId id="282" r:id="rId10"/>
    <p:sldId id="312" r:id="rId11"/>
    <p:sldId id="313" r:id="rId12"/>
    <p:sldId id="290" r:id="rId13"/>
    <p:sldId id="319" r:id="rId14"/>
    <p:sldId id="322" r:id="rId15"/>
    <p:sldId id="291" r:id="rId16"/>
    <p:sldId id="321" r:id="rId17"/>
    <p:sldId id="292" r:id="rId18"/>
    <p:sldId id="320" r:id="rId19"/>
  </p:sldIdLst>
  <p:sldSz cx="9906000" cy="6858000" type="A4"/>
  <p:notesSz cx="6858000" cy="9144000"/>
  <p:defaultTextStyle>
    <a:lvl1pPr defTabSz="457200">
      <a:defRPr>
        <a:uFill>
          <a:solidFill/>
        </a:uFill>
        <a:latin typeface="Calibri"/>
        <a:ea typeface="Calibri"/>
        <a:cs typeface="Calibri"/>
        <a:sym typeface="Calibri"/>
      </a:defRPr>
    </a:lvl1pPr>
    <a:lvl2pPr indent="457200" defTabSz="457200">
      <a:defRPr>
        <a:uFill>
          <a:solidFill/>
        </a:uFill>
        <a:latin typeface="Calibri"/>
        <a:ea typeface="Calibri"/>
        <a:cs typeface="Calibri"/>
        <a:sym typeface="Calibri"/>
      </a:defRPr>
    </a:lvl2pPr>
    <a:lvl3pPr indent="914400" defTabSz="457200">
      <a:defRPr>
        <a:uFill>
          <a:solidFill/>
        </a:uFill>
        <a:latin typeface="Calibri"/>
        <a:ea typeface="Calibri"/>
        <a:cs typeface="Calibri"/>
        <a:sym typeface="Calibri"/>
      </a:defRPr>
    </a:lvl3pPr>
    <a:lvl4pPr indent="1371600" defTabSz="457200">
      <a:defRPr>
        <a:uFill>
          <a:solidFill/>
        </a:uFill>
        <a:latin typeface="Calibri"/>
        <a:ea typeface="Calibri"/>
        <a:cs typeface="Calibri"/>
        <a:sym typeface="Calibri"/>
      </a:defRPr>
    </a:lvl4pPr>
    <a:lvl5pPr indent="1828800" defTabSz="457200">
      <a:defRPr>
        <a:uFill>
          <a:solidFill/>
        </a:uFill>
        <a:latin typeface="Calibri"/>
        <a:ea typeface="Calibri"/>
        <a:cs typeface="Calibri"/>
        <a:sym typeface="Calibri"/>
      </a:defRPr>
    </a:lvl5pPr>
    <a:lvl6pPr indent="2286000" defTabSz="457200">
      <a:defRPr>
        <a:uFill>
          <a:solidFill/>
        </a:uFill>
        <a:latin typeface="Calibri"/>
        <a:ea typeface="Calibri"/>
        <a:cs typeface="Calibri"/>
        <a:sym typeface="Calibri"/>
      </a:defRPr>
    </a:lvl6pPr>
    <a:lvl7pPr indent="2743200" defTabSz="457200">
      <a:defRPr>
        <a:uFill>
          <a:solidFill/>
        </a:uFill>
        <a:latin typeface="Calibri"/>
        <a:ea typeface="Calibri"/>
        <a:cs typeface="Calibri"/>
        <a:sym typeface="Calibri"/>
      </a:defRPr>
    </a:lvl7pPr>
    <a:lvl8pPr indent="3200400" defTabSz="457200">
      <a:defRPr>
        <a:uFill>
          <a:solidFill/>
        </a:uFill>
        <a:latin typeface="Calibri"/>
        <a:ea typeface="Calibri"/>
        <a:cs typeface="Calibri"/>
        <a:sym typeface="Calibri"/>
      </a:defRPr>
    </a:lvl8pPr>
    <a:lvl9pPr indent="3657600" defTabSz="457200">
      <a:defRPr>
        <a:uFill>
          <a:solidFill/>
        </a:uFill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12" y="-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193354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10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42950" y="2130426"/>
            <a:ext cx="8420100" cy="1755775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485900" y="3886200"/>
            <a:ext cx="69342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6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7181850" y="274639"/>
            <a:ext cx="2228850" cy="65833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95300" y="274639"/>
            <a:ext cx="652145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6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51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181100" indent="-266700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228850" indent="-400050">
              <a:spcBef>
                <a:spcPts val="600"/>
              </a:spcBef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1" y="1587"/>
            <a:ext cx="495301" cy="6858001"/>
          </a:xfrm>
          <a:prstGeom prst="rect">
            <a:avLst/>
          </a:prstGeom>
          <a:solidFill>
            <a:srgbClr val="F8D93D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600"/>
            </a:pPr>
            <a:endParaRPr/>
          </a:p>
        </p:txBody>
      </p:sp>
      <p:pic>
        <p:nvPicPr>
          <p:cNvPr id="7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49274"/>
            <a:ext cx="495301" cy="82867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1" cy="5257800"/>
          </a:xfrm>
          <a:prstGeom prst="rect">
            <a:avLst/>
          </a:prstGeom>
        </p:spPr>
        <p:txBody>
          <a:bodyPr lIns="0" tIns="0" rIns="0" bIns="0"/>
          <a:lstStyle>
            <a:lvl1pPr marL="321468" indent="-321468">
              <a:defRPr sz="3000"/>
            </a:lvl1pPr>
            <a:lvl2pPr marL="763360" indent="-306160">
              <a:defRPr sz="3000"/>
            </a:lvl2pPr>
            <a:lvl3pPr marL="1200150" indent="-285750">
              <a:defRPr sz="3000"/>
            </a:lvl3pPr>
            <a:lvl4pPr marL="1714500" indent="-342900">
              <a:defRPr sz="3000"/>
            </a:lvl4pPr>
            <a:lvl5pPr marL="2171700" indent="-342900">
              <a:defRPr sz="3000"/>
            </a:lvl5pPr>
          </a:lstStyle>
          <a:p>
            <a:pPr lvl="0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818620" y="44449"/>
            <a:ext cx="8972157" cy="1555752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</a:lstStyle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7594600" y="6644775"/>
            <a:ext cx="2311400" cy="16927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-1" y="1587"/>
            <a:ext cx="495301" cy="6858001"/>
          </a:xfrm>
          <a:prstGeom prst="rect">
            <a:avLst/>
          </a:prstGeom>
          <a:solidFill>
            <a:srgbClr val="F8D93D"/>
          </a:solidFill>
          <a:ln w="3175">
            <a:miter lim="400000"/>
          </a:ln>
        </p:spPr>
        <p:txBody>
          <a:bodyPr lIns="0" tIns="0" rIns="0" bIns="0" anchor="ctr"/>
          <a:lstStyle/>
          <a:p>
            <a:pPr lvl="0" defTabSz="914400">
              <a:defRPr sz="1600"/>
            </a:pPr>
            <a:endParaRPr/>
          </a:p>
        </p:txBody>
      </p:sp>
      <p:pic>
        <p:nvPicPr>
          <p:cNvPr id="8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549274"/>
            <a:ext cx="495301" cy="828676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7594600" y="6644775"/>
            <a:ext cx="2311400" cy="16927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1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82505" y="4406901"/>
            <a:ext cx="8420101" cy="13620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2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515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31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95300" y="1069405"/>
            <a:ext cx="4376870" cy="110547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One</a:t>
            </a:r>
          </a:p>
          <a:p>
            <a:pPr lvl="1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Two</a:t>
            </a:r>
          </a:p>
          <a:p>
            <a:pPr lvl="2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Three</a:t>
            </a:r>
          </a:p>
          <a:p>
            <a:pPr lvl="3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Four</a:t>
            </a:r>
          </a:p>
          <a:p>
            <a:pPr lvl="4">
              <a:defRPr sz="1800" b="0">
                <a:uFillTx/>
              </a:defRPr>
            </a:pPr>
            <a:r>
              <a:rPr sz="2400" b="1">
                <a:uFill>
                  <a:solidFill/>
                </a:uFill>
              </a:rP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818621" y="44451"/>
            <a:ext cx="8972155" cy="102495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4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4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95300" y="0"/>
            <a:ext cx="3259007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3872971" y="273050"/>
            <a:ext cx="5537729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941646" y="4800600"/>
            <a:ext cx="59436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2000" b="1">
                <a:uFill>
                  <a:solidFill/>
                </a:u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941646" y="5367338"/>
            <a:ext cx="59436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800"/>
            </a:lvl1pPr>
            <a:lvl2pPr marL="0" indent="457200">
              <a:spcBef>
                <a:spcPts val="300"/>
              </a:spcBef>
              <a:buSzTx/>
              <a:buFontTx/>
              <a:buNone/>
              <a:defRPr sz="1800"/>
            </a:lvl2pPr>
            <a:lvl3pPr marL="0" indent="914400">
              <a:spcBef>
                <a:spcPts val="300"/>
              </a:spcBef>
              <a:buSzTx/>
              <a:buFontTx/>
              <a:buNone/>
              <a:defRPr sz="1800"/>
            </a:lvl3pPr>
            <a:lvl4pPr marL="0" indent="1371600">
              <a:spcBef>
                <a:spcPts val="300"/>
              </a:spcBef>
              <a:buSzTx/>
              <a:buFontTx/>
              <a:buNone/>
              <a:defRPr sz="1800"/>
            </a:lvl4pPr>
            <a:lvl5pPr marL="0" indent="1828800">
              <a:spcBef>
                <a:spcPts val="300"/>
              </a:spcBef>
              <a:buSzTx/>
              <a:buFontTx/>
              <a:buNone/>
              <a:defRPr sz="1800"/>
            </a:lvl5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One</a:t>
            </a:r>
          </a:p>
          <a:p>
            <a:pPr lvl="1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Two</a:t>
            </a:r>
          </a:p>
          <a:p>
            <a:pPr lvl="2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Three</a:t>
            </a:r>
          </a:p>
          <a:p>
            <a:pPr lvl="3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Four</a:t>
            </a:r>
          </a:p>
          <a:p>
            <a:pPr lvl="4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56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7594600" y="6590915"/>
            <a:ext cx="2311400" cy="276997"/>
          </a:xfrm>
          <a:prstGeom prst="rect">
            <a:avLst/>
          </a:prstGeom>
        </p:spPr>
        <p:txBody>
          <a:bodyPr lIns="45719" tIns="45719" rIns="45719" bIns="45719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60" name="Shape 60"/>
          <p:cNvSpPr/>
          <p:nvPr/>
        </p:nvSpPr>
        <p:spPr>
          <a:xfrm>
            <a:off x="4692049" y="3243580"/>
            <a:ext cx="92331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914400"/>
            <a:endParaRPr/>
          </a:p>
        </p:txBody>
      </p:sp>
      <p:pic>
        <p:nvPicPr>
          <p:cNvPr id="3" name="image1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18621" y="44450"/>
            <a:ext cx="8972155" cy="1555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Title Text</a:t>
            </a:r>
          </a:p>
        </p:txBody>
      </p:sp>
      <p:sp>
        <p:nvSpPr>
          <p:cNvPr id="6" name="Shape 6"/>
          <p:cNvSpPr/>
          <p:nvPr/>
        </p:nvSpPr>
        <p:spPr>
          <a:xfrm>
            <a:off x="3715208" y="6634481"/>
            <a:ext cx="232371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>
                <a:uFillTx/>
              </a:defRPr>
            </a:pPr>
            <a:r>
              <a:rPr sz="1000">
                <a:uFill>
                  <a:solidFill/>
                </a:uFill>
              </a:rPr>
              <a:t>Wolfram KORTEN - ANL - October 21, 2014 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7594600" y="6637080"/>
            <a:ext cx="2311400" cy="184666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1pPr>
      <a:lvl2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2pPr>
      <a:lvl3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3pPr>
      <a:lvl4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4pPr>
      <a:lvl5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5pPr>
      <a:lvl6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6pPr>
      <a:lvl7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7pPr>
      <a:lvl8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8pPr>
      <a:lvl9pPr algn="ctr" defTabSz="457200">
        <a:defRPr sz="2800">
          <a:uFill>
            <a:solidFill/>
          </a:uFill>
          <a:latin typeface="Comic Sans MS"/>
          <a:ea typeface="Comic Sans MS"/>
          <a:cs typeface="Comic Sans MS"/>
          <a:sym typeface="Comic Sans MS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uFill>
            <a:solidFill/>
          </a:u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uFill>
            <a:solidFill>
              <a:srgbClr val="888888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45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gif"/><Relationship Id="rId3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7594600" y="6637080"/>
            <a:ext cx="2311400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</a:t>
            </a:fld>
            <a:endParaRPr sz="1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pic>
        <p:nvPicPr>
          <p:cNvPr id="8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8217" y="168911"/>
            <a:ext cx="1059393" cy="80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1917" y="168911"/>
            <a:ext cx="1926167" cy="80010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447964" y="1236751"/>
            <a:ext cx="7715937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>
                <a:uFillTx/>
              </a:defRPr>
            </a:pPr>
            <a:r>
              <a:rPr sz="3000" dirty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Shape Evolution and Shape Coexistence in Neutron Rich A~100 Nuclei</a:t>
            </a:r>
          </a:p>
          <a:p>
            <a:pPr lvl="0" algn="ctr">
              <a:defRPr>
                <a:uFillTx/>
              </a:defRPr>
            </a:pPr>
            <a:endParaRPr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r>
              <a:rPr sz="2000" dirty="0">
                <a:uFill>
                  <a:solidFill/>
                </a:uFill>
              </a:rPr>
              <a:t>Wolfram Korten</a:t>
            </a:r>
          </a:p>
          <a:p>
            <a:pPr lvl="0" algn="ctr">
              <a:defRPr>
                <a:uFillTx/>
              </a:defRPr>
            </a:pPr>
            <a:r>
              <a:rPr sz="2000" dirty="0">
                <a:uFill>
                  <a:solidFill/>
                </a:uFill>
              </a:rPr>
              <a:t>CEA Saclay, France</a:t>
            </a:r>
          </a:p>
          <a:p>
            <a:pPr lvl="0" algn="ctr">
              <a:defRPr>
                <a:uFillTx/>
              </a:defRPr>
            </a:pPr>
            <a:r>
              <a:rPr sz="2000" dirty="0">
                <a:uFill>
                  <a:solidFill/>
                </a:uFill>
              </a:rPr>
              <a:t>DSM-</a:t>
            </a:r>
            <a:r>
              <a:rPr sz="2000" dirty="0" smtClean="0">
                <a:uFill>
                  <a:solidFill/>
                </a:uFill>
              </a:rPr>
              <a:t>IRFU</a:t>
            </a:r>
            <a:endParaRPr sz="2000"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endParaRPr sz="2000"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r>
              <a:rPr lang="en-US" sz="2000" dirty="0" smtClean="0"/>
              <a:t>FATIMA Workshop</a:t>
            </a:r>
            <a:endParaRPr sz="2000" dirty="0">
              <a:uFill>
                <a:solidFill/>
              </a:uFill>
            </a:endParaRPr>
          </a:p>
          <a:p>
            <a:pPr lvl="0" algn="ctr">
              <a:defRPr>
                <a:uFillTx/>
              </a:defRPr>
            </a:pPr>
            <a:r>
              <a:rPr lang="en-US" sz="2000" dirty="0" smtClean="0">
                <a:uFill>
                  <a:solidFill/>
                </a:uFill>
              </a:rPr>
              <a:t>March 20</a:t>
            </a:r>
            <a:r>
              <a:rPr lang="en-US" sz="2000" baseline="31999" dirty="0" smtClean="0"/>
              <a:t>th</a:t>
            </a:r>
            <a:r>
              <a:rPr sz="2000" dirty="0" smtClean="0">
                <a:uFill>
                  <a:solidFill/>
                </a:uFill>
              </a:rPr>
              <a:t>, 201</a:t>
            </a:r>
            <a:r>
              <a:rPr lang="en-US" sz="2000" dirty="0" smtClean="0">
                <a:uFill>
                  <a:solidFill/>
                </a:uFill>
              </a:rPr>
              <a:t>5</a:t>
            </a:r>
            <a:endParaRPr sz="2000" dirty="0">
              <a:uFill>
                <a:solidFill/>
              </a:u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38" y="5913441"/>
            <a:ext cx="3274772" cy="723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38" y="4463964"/>
            <a:ext cx="1067595" cy="106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2231" y="5549807"/>
            <a:ext cx="1861885" cy="1210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4301" y="4502452"/>
            <a:ext cx="2087562" cy="962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5246" y="5586584"/>
            <a:ext cx="2720753" cy="94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6098" y="4548850"/>
            <a:ext cx="1746851" cy="10377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6014" y="4604442"/>
            <a:ext cx="2254383" cy="8578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59574"/>
              </p:ext>
            </p:extLst>
          </p:nvPr>
        </p:nvGraphicFramePr>
        <p:xfrm>
          <a:off x="445959" y="927774"/>
          <a:ext cx="9445704" cy="447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452"/>
                <a:gridCol w="1292484"/>
                <a:gridCol w="1273380"/>
                <a:gridCol w="1180145"/>
                <a:gridCol w="1231016"/>
                <a:gridCol w="1214387"/>
                <a:gridCol w="1156982"/>
                <a:gridCol w="1104858"/>
              </a:tblGrid>
              <a:tr h="1068794">
                <a:tc>
                  <a:txBody>
                    <a:bodyPr/>
                    <a:lstStyle/>
                    <a:p>
                      <a:pPr algn="just"/>
                      <a:endParaRPr lang="fr-FR" sz="10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0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   </a:t>
                      </a:r>
                      <a:endParaRPr lang="fr-FR" sz="10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110</a:t>
                      </a:r>
                      <a:r>
                        <a:rPr lang="fr-FR" sz="1000" b="1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44 ±7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4.1±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0.3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1.4±0.14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112</a:t>
                      </a:r>
                      <a:r>
                        <a:rPr lang="fr-FR" sz="1000" b="1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84±14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5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.4±1.7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114</a:t>
                      </a:r>
                      <a:r>
                        <a:rPr lang="fr-FR" sz="1000" b="1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82±14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5.7±0.9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116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110±30ps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8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.7±1.2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.6±0.9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118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2</a:t>
                      </a:r>
                      <a:r>
                        <a:rPr lang="fr-FR" sz="1000" baseline="3000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+ 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aseline="0" dirty="0" smtClean="0">
                        <a:solidFill>
                          <a:srgbClr val="FF0000"/>
                        </a:solidFill>
                        <a:latin typeface="+mn-lt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4</a:t>
                      </a:r>
                      <a:r>
                        <a:rPr lang="fr-FR" sz="1000" baseline="3000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</a:p>
                    <a:p>
                      <a:pPr algn="l"/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6</a:t>
                      </a:r>
                      <a:r>
                        <a:rPr lang="fr-FR" sz="1000" baseline="3000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4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56.4±1.0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5.6±0.6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1.3±1.2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106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200±30ps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???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</a:p>
                    <a:p>
                      <a:pPr algn="l"/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108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360±30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13.4±1.0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   13.6±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0.9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2.9±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0.3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110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320±20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15.4±1.7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15.1±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0.9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2.4±1.0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3.2±0.5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112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320±30ps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14.6±2.1ps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114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 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aseline="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4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+mn-lt"/>
                        <a:cs typeface="+mn-cs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6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0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87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102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125±4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12.5±2.5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9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.4±1.0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endParaRPr lang="fr-FR" sz="1000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3.4±0.6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0.97±0.08 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26.1±0.3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18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.6±0.9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  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4.73±15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.8±0.2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106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9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9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900" baseline="0" dirty="0" smtClean="0">
                          <a:latin typeface="Helvetica"/>
                          <a:cs typeface="Helvetica"/>
                        </a:rPr>
                        <a:t>  1.25±0.03 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25.4±5.1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28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.0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±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1.3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4.2±1.8 </a:t>
                      </a:r>
                      <a:r>
                        <a:rPr lang="fr-FR" sz="1000" baseline="0" dirty="0" err="1" smtClean="0"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.1±0.3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108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0.5 ns(0.3)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23.3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(5.1)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110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Mo</a:t>
                      </a:r>
                      <a:endParaRPr lang="fr-FR" sz="1000" b="1" dirty="0" smtClean="0">
                        <a:solidFill>
                          <a:srgbClr val="1F497D"/>
                        </a:solidFill>
                        <a:latin typeface="+mn-lt"/>
                        <a:cs typeface="+mn-cs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 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aseline="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4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+mn-lt"/>
                        <a:cs typeface="+mn-cs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6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latin typeface="+mn-lt"/>
                        <a:cs typeface="+mn-cs"/>
                      </a:endParaRPr>
                    </a:p>
                    <a:p>
                      <a:pPr algn="ctr"/>
                      <a:endParaRPr lang="fr-FR" sz="1000" baseline="3000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923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98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  <a:endParaRPr lang="fr-FR" sz="1000" b="1" dirty="0" smtClean="0">
                        <a:solidFill>
                          <a:srgbClr val="1F497D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  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&lt;11ps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4.9±2.6ps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28±3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100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  <a:endParaRPr lang="fr-FR" sz="1000" b="1" dirty="0" smtClean="0">
                        <a:solidFill>
                          <a:srgbClr val="1F497D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590±30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37±3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0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    18.1±1.4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4.9±1.1 </a:t>
                      </a:r>
                      <a:r>
                        <a:rPr lang="fr-FR" sz="10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3.1±0.3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102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1.8 ns(0.4)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32.1 </a:t>
                      </a:r>
                      <a:r>
                        <a:rPr lang="fr-FR" sz="1000" b="1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(3.4)</a:t>
                      </a:r>
                      <a:endParaRPr lang="fr-FR" sz="1000" b="0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.7 </a:t>
                      </a:r>
                      <a:r>
                        <a:rPr lang="fr-FR" sz="1000" b="1" dirty="0" err="1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ps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(0.5)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2.0 ns(0.3)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Helvetica"/>
                          <a:cs typeface="Helvetica"/>
                        </a:rPr>
                        <a:t>  </a:t>
                      </a:r>
                    </a:p>
                    <a:p>
                      <a:pPr algn="ctr"/>
                      <a:endParaRPr lang="fr-FR" sz="1000" dirty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hape 1131"/>
          <p:cNvSpPr/>
          <p:nvPr/>
        </p:nvSpPr>
        <p:spPr>
          <a:xfrm>
            <a:off x="718873" y="-11118"/>
            <a:ext cx="8915400" cy="64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91440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Lifetime</a:t>
            </a:r>
            <a:r>
              <a:rPr sz="2800" dirty="0" smtClean="0">
                <a:uFill>
                  <a:solidFill/>
                </a:uFill>
              </a:rPr>
              <a:t>s </a:t>
            </a:r>
            <a:r>
              <a:rPr lang="en-US" sz="2800" dirty="0" smtClean="0">
                <a:uFill>
                  <a:solidFill/>
                </a:uFill>
              </a:rPr>
              <a:t>in </a:t>
            </a:r>
            <a:r>
              <a:rPr sz="2800" dirty="0" smtClean="0">
                <a:uFill>
                  <a:solidFill/>
                </a:uFill>
              </a:rPr>
              <a:t>neutron</a:t>
            </a:r>
            <a:r>
              <a:rPr sz="2800" dirty="0">
                <a:uFill>
                  <a:solidFill/>
                </a:uFill>
              </a:rPr>
              <a:t>-rich </a:t>
            </a:r>
            <a:r>
              <a:rPr lang="en-US" sz="2800" dirty="0" smtClean="0">
                <a:uFill>
                  <a:solidFill/>
                </a:uFill>
              </a:rPr>
              <a:t>A~100 </a:t>
            </a:r>
            <a:r>
              <a:rPr sz="2800" dirty="0" smtClean="0">
                <a:uFill>
                  <a:solidFill/>
                </a:uFill>
              </a:rPr>
              <a:t>isotopes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736" y="873606"/>
            <a:ext cx="208701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kumimoji="0" lang="en-GB" sz="1800" b="0" i="0" u="none" strike="noStrike" cap="none" spc="0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1/2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from NNDC</a:t>
            </a:r>
          </a:p>
          <a:p>
            <a:pPr algn="l" rtl="0" latinLnBrk="1" hangingPunct="0"/>
            <a:r>
              <a:rPr lang="en-GB" dirty="0" smtClean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</a:rPr>
              <a:t>T</a:t>
            </a:r>
            <a:r>
              <a:rPr lang="en-GB" baseline="-25000" dirty="0" smtClean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</a:rPr>
              <a:t>1</a:t>
            </a:r>
            <a:r>
              <a:rPr lang="en-GB" baseline="-2500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</a:rPr>
              <a:t>/2</a:t>
            </a:r>
            <a:r>
              <a:rPr lang="en-GB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</a:rPr>
              <a:t> from </a:t>
            </a:r>
            <a:r>
              <a:rPr lang="en-GB" dirty="0" smtClean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</a:rPr>
              <a:t>E604</a:t>
            </a:r>
          </a:p>
          <a:p>
            <a:pPr algn="l" rtl="0" latinLnBrk="1" hangingPunct="0"/>
            <a:r>
              <a:rPr lang="en-GB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</a:t>
            </a:r>
            <a:r>
              <a:rPr lang="en-GB" baseline="-250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1/2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 from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AGATA exp.</a:t>
            </a:r>
            <a:endParaRPr lang="en-GB" dirty="0">
              <a:solidFill>
                <a:srgbClr val="FF0000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5605" y="4477574"/>
            <a:ext cx="4798748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Proposed new lifetime measurements: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towards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more neutron-</a:t>
            </a: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rich nuclei (</a:t>
            </a:r>
            <a:r>
              <a:rPr lang="en-GB" baseline="30000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104</a:t>
            </a: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Zr,</a:t>
            </a:r>
            <a:r>
              <a:rPr lang="en-GB" baseline="30000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114</a:t>
            </a: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Ru)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towards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non-</a:t>
            </a:r>
            <a:r>
              <a:rPr lang="en-GB" dirty="0" err="1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yrast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 states </a:t>
            </a: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and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higher spins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to confirm results in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Symbol" charset="2"/>
                <a:cs typeface="Symbol" charset="2"/>
              </a:rPr>
              <a:t>g-g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 coincidences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dirty="0" smtClean="0">
                <a:solidFill>
                  <a:srgbClr val="000090"/>
                </a:solidFill>
                <a:uFill>
                  <a:solidFill>
                    <a:srgbClr val="000000"/>
                  </a:solidFill>
                </a:uFill>
              </a:rPr>
              <a:t>to study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odd-mass isotopes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334" y="5981182"/>
            <a:ext cx="705577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buFont typeface="Wingdings" charset="2"/>
              <a:buChar char="Ø"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AGATA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plunger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picosecond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lifetimes using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RDDS </a:t>
            </a:r>
            <a:r>
              <a:rPr lang="en-GB" dirty="0" smtClean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</a:rPr>
              <a:t>method</a:t>
            </a:r>
            <a:endParaRPr kumimoji="0" lang="en-GB" sz="18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sym typeface="Calibri"/>
            </a:endParaRPr>
          </a:p>
          <a:p>
            <a:pPr marL="285750" indent="-285750" algn="l" rtl="0" latinLnBrk="1" hangingPunct="0">
              <a:buFont typeface="Wingdings" charset="2"/>
              <a:buChar char="Ø"/>
            </a:pP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AGATA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FATIMA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for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nanosecond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lifetimes using </a:t>
            </a:r>
            <a:r>
              <a:rPr lang="en-GB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Fast Timing 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method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47668" y="978576"/>
            <a:ext cx="990600" cy="96029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9248" y="2050939"/>
            <a:ext cx="990600" cy="96029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1559" y="3224906"/>
            <a:ext cx="990600" cy="96029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1556" y="4373472"/>
            <a:ext cx="990600" cy="96029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12211" y="3454397"/>
            <a:ext cx="1190913" cy="3852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28161" y="4619015"/>
            <a:ext cx="1190913" cy="38520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106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35391"/>
              </p:ext>
            </p:extLst>
          </p:nvPr>
        </p:nvGraphicFramePr>
        <p:xfrm>
          <a:off x="1033518" y="980328"/>
          <a:ext cx="8389016" cy="4477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622"/>
                <a:gridCol w="1292484"/>
                <a:gridCol w="1273380"/>
                <a:gridCol w="1180145"/>
                <a:gridCol w="1231016"/>
                <a:gridCol w="1214387"/>
                <a:gridCol w="1156982"/>
              </a:tblGrid>
              <a:tr h="1068794">
                <a:tc>
                  <a:txBody>
                    <a:bodyPr/>
                    <a:lstStyle/>
                    <a:p>
                      <a:pPr algn="just"/>
                      <a:endParaRPr lang="fr-FR" sz="10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fr-FR" sz="10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   </a:t>
                      </a:r>
                      <a:endParaRPr lang="fr-FR" sz="10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110</a:t>
                      </a:r>
                      <a:r>
                        <a:rPr lang="fr-FR" sz="1000" b="1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0.174(8)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0.280(20)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0.346(34)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112</a:t>
                      </a:r>
                      <a:r>
                        <a:rPr lang="fr-FR" sz="1000" b="1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0.13(2)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0.20(4)</a:t>
                      </a:r>
                    </a:p>
                  </a:txBody>
                  <a:tcPr marL="99060" marR="9906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114</a:t>
                      </a:r>
                      <a:r>
                        <a:rPr lang="fr-FR" sz="1000" b="1" dirty="0" smtClean="0">
                          <a:solidFill>
                            <a:srgbClr val="1D44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0.17(3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0.29(5)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 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116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Pd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0.12(2)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0.15(3</a:t>
                      </a:r>
                      <a:r>
                        <a:rPr lang="fr-FR" sz="1000" b="0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)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0.17(6)</a:t>
                      </a: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42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0.163(2)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0.25(3)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0.32(3)</a:t>
                      </a:r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106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0.15(3)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???</a:t>
                      </a:r>
                    </a:p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</a:p>
                    <a:p>
                      <a:pPr algn="l"/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108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0.20(30)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   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0.316(24)</a:t>
                      </a:r>
                    </a:p>
                    <a:p>
                      <a:pPr algn="l"/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    0.320(20)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0.310(30)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110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0.21(2)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0.28(3)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    0.29(2)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0.45(19)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 0.29(5)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112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0.23(5)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0.36(5)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114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Ru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 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aseline="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4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+mn-lt"/>
                        <a:cs typeface="+mn-cs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6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87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102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0.193(6)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0.27(5)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0.3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4(4)</a:t>
                      </a:r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endParaRPr lang="fr-FR" sz="1000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0.23(3)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0.27(2)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0.32(1)</a:t>
                      </a:r>
                      <a:r>
                        <a:rPr lang="fr-FR" sz="100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0.45(3)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  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0.32(1)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0.57(6)</a:t>
                      </a:r>
                      <a:endParaRPr lang="fr-FR" sz="1000" b="1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106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9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9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9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0.262(14)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0.44(9)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0.39(3)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0.48(21)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0.53(7)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108</a:t>
                      </a:r>
                      <a:r>
                        <a:rPr lang="fr-FR" sz="1000" b="1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Mo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0.32(10)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0.37(4)</a:t>
                      </a:r>
                    </a:p>
                    <a:p>
                      <a:pPr algn="l"/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aseline="30000" dirty="0" smtClean="0"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aseline="0" dirty="0" smtClean="0"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110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+mn-lt"/>
                          <a:cs typeface="+mn-cs"/>
                        </a:rPr>
                        <a:t>Mo</a:t>
                      </a:r>
                      <a:endParaRPr lang="fr-FR" sz="1000" b="1" dirty="0" smtClean="0">
                        <a:solidFill>
                          <a:srgbClr val="1F497D"/>
                        </a:solidFill>
                        <a:latin typeface="+mn-lt"/>
                        <a:cs typeface="+mn-cs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 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aseline="0" dirty="0" smtClean="0">
                        <a:latin typeface="+mn-lt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4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008000"/>
                        </a:solidFill>
                        <a:latin typeface="+mn-lt"/>
                        <a:cs typeface="+mn-cs"/>
                      </a:endParaRPr>
                    </a:p>
                    <a:p>
                      <a:pPr algn="l"/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6</a:t>
                      </a:r>
                      <a:r>
                        <a:rPr lang="fr-FR" sz="1000" baseline="30000" dirty="0" smtClean="0">
                          <a:latin typeface="+mn-lt"/>
                          <a:cs typeface="+mn-cs"/>
                        </a:rPr>
                        <a:t>+</a:t>
                      </a:r>
                      <a:r>
                        <a:rPr lang="fr-FR" sz="1000" baseline="0" dirty="0" smtClean="0">
                          <a:latin typeface="+mn-lt"/>
                          <a:cs typeface="+mn-cs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latin typeface="+mn-lt"/>
                        <a:cs typeface="+mn-cs"/>
                      </a:endParaRPr>
                    </a:p>
                    <a:p>
                      <a:pPr algn="ctr"/>
                      <a:endParaRPr lang="fr-FR" sz="1000" baseline="3000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fr-FR" sz="10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234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98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  <a:endParaRPr lang="fr-FR" sz="1000" b="1" dirty="0" smtClean="0">
                        <a:solidFill>
                          <a:srgbClr val="1F497D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  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&gt;1.9 10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-3</a:t>
                      </a:r>
                      <a:endParaRPr lang="fr-FR" sz="1000" b="0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5.5±2.8 10</a:t>
                      </a:r>
                      <a:r>
                        <a:rPr lang="fr-FR" sz="1000" b="1" baseline="30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-3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1.8±0.2 10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-2</a:t>
                      </a:r>
                      <a:endParaRPr lang="fr-FR" sz="1000" b="1" baseline="3000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endParaRPr lang="fr-FR" sz="1000" b="1" baseline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100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  <a:endParaRPr lang="fr-FR" sz="1000" b="1" dirty="0" smtClean="0">
                        <a:solidFill>
                          <a:srgbClr val="1F497D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0.22(1)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0.29(2)</a:t>
                      </a:r>
                      <a:endParaRPr lang="fr-FR" sz="1000" b="0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      </a:t>
                      </a: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0.59(5)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0.40(9)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rgbClr val="FF0000"/>
                          </a:solidFill>
                          <a:latin typeface="Helvetica"/>
                          <a:cs typeface="Helvetica"/>
                        </a:rPr>
                        <a:t>      0.64(8)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102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0.33(5)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0.49(6)</a:t>
                      </a:r>
                      <a:endParaRPr lang="fr-FR" sz="1000" b="0" baseline="0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 </a:t>
                      </a:r>
                      <a:r>
                        <a:rPr lang="fr-FR" sz="1000" b="1" baseline="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0.45(6)</a:t>
                      </a:r>
                      <a:endParaRPr lang="fr-FR" sz="1000" b="1" dirty="0" smtClean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3000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104</a:t>
                      </a:r>
                      <a:r>
                        <a:rPr lang="fr-FR" sz="1000" b="1" baseline="0" dirty="0" smtClean="0">
                          <a:solidFill>
                            <a:srgbClr val="1F497D"/>
                          </a:solidFill>
                          <a:latin typeface="Helvetica"/>
                          <a:cs typeface="Helvetica"/>
                        </a:rPr>
                        <a:t>Zr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2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 0.40(6)</a:t>
                      </a: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4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  <a:p>
                      <a:pPr algn="l"/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6</a:t>
                      </a:r>
                      <a:r>
                        <a:rPr lang="fr-FR" sz="1000" b="0" baseline="3000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+</a:t>
                      </a:r>
                      <a:r>
                        <a:rPr lang="fr-FR" sz="1000" b="0" baseline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???</a:t>
                      </a:r>
                      <a:endParaRPr lang="fr-FR" sz="1000" b="1" baseline="0" dirty="0" smtClean="0">
                        <a:solidFill>
                          <a:srgbClr val="FF000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00" b="1" baseline="0" dirty="0" smtClean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Helvetica"/>
                          <a:cs typeface="Helvetica"/>
                        </a:rPr>
                        <a:t>  </a:t>
                      </a:r>
                    </a:p>
                    <a:p>
                      <a:pPr algn="ctr"/>
                      <a:endParaRPr lang="fr-FR" sz="1000" dirty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000" dirty="0">
                        <a:latin typeface="Helvetica"/>
                        <a:cs typeface="Helvetica"/>
                      </a:endParaRPr>
                    </a:p>
                  </a:txBody>
                  <a:tcPr marL="99060" marR="990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0736" y="873606"/>
            <a:ext cx="3326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B(E2)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from NNDC</a:t>
            </a:r>
          </a:p>
          <a:p>
            <a:pPr algn="l" rtl="0" latinLnBrk="1" hangingPunct="0"/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B(E2) </a:t>
            </a:r>
            <a:r>
              <a:rPr lang="en-GB" dirty="0" smtClean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</a:rPr>
              <a:t>from E604 (20 data points)</a:t>
            </a:r>
          </a:p>
          <a:p>
            <a:pPr algn="l" rtl="0" latinLnBrk="1" hangingPunct="0"/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B(E2) to be improved</a:t>
            </a:r>
          </a:p>
          <a:p>
            <a:pPr algn="l" rtl="0" latinLnBrk="1" hangingPunct="0"/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B(E2) unknown or to be confirmed</a:t>
            </a:r>
            <a:endParaRPr lang="en-GB" dirty="0">
              <a:solidFill>
                <a:srgbClr val="FF0000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4" name="Shape 1137"/>
          <p:cNvSpPr/>
          <p:nvPr/>
        </p:nvSpPr>
        <p:spPr>
          <a:xfrm>
            <a:off x="718873" y="-11118"/>
            <a:ext cx="8915400" cy="64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914400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 dirty="0" smtClean="0">
                <a:uFill>
                  <a:solidFill/>
                </a:uFill>
              </a:rPr>
              <a:t>B</a:t>
            </a:r>
            <a:r>
              <a:rPr sz="2800" dirty="0">
                <a:uFill>
                  <a:solidFill/>
                </a:uFill>
              </a:rPr>
              <a:t>(E2) values in neutron-rich </a:t>
            </a:r>
            <a:r>
              <a:rPr lang="en-US" sz="2800" dirty="0" smtClean="0">
                <a:uFill>
                  <a:solidFill/>
                </a:uFill>
              </a:rPr>
              <a:t>A~100 </a:t>
            </a:r>
            <a:r>
              <a:rPr sz="2800" dirty="0" smtClean="0">
                <a:uFill>
                  <a:solidFill/>
                </a:uFill>
              </a:rPr>
              <a:t>isotopes</a:t>
            </a:r>
            <a:endParaRPr sz="28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334909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>
            <a:spLocks noGrp="1"/>
          </p:cNvSpPr>
          <p:nvPr>
            <p:ph type="sldNum" sz="quarter" idx="2"/>
          </p:nvPr>
        </p:nvSpPr>
        <p:spPr>
          <a:xfrm>
            <a:off x="7594600" y="6644775"/>
            <a:ext cx="2311400" cy="1692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21468"/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12</a:t>
            </a:fld>
            <a:endParaRPr sz="11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pic>
        <p:nvPicPr>
          <p:cNvPr id="114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795" y="718476"/>
            <a:ext cx="8612719" cy="5778502"/>
          </a:xfrm>
          <a:prstGeom prst="rect">
            <a:avLst/>
          </a:prstGeom>
          <a:ln w="3175">
            <a:miter lim="400000"/>
          </a:ln>
        </p:spPr>
      </p:pic>
      <p:sp>
        <p:nvSpPr>
          <p:cNvPr id="1144" name="Shape 1144"/>
          <p:cNvSpPr/>
          <p:nvPr/>
        </p:nvSpPr>
        <p:spPr>
          <a:xfrm>
            <a:off x="718872" y="-11118"/>
            <a:ext cx="8915401" cy="64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21468">
              <a:defRPr sz="2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2600" dirty="0" smtClean="0">
                <a:uFill>
                  <a:solidFill/>
                </a:uFill>
              </a:rPr>
              <a:t>Experimental </a:t>
            </a:r>
            <a:r>
              <a:rPr sz="2600" dirty="0" smtClean="0">
                <a:uFill>
                  <a:solidFill/>
                </a:uFill>
              </a:rPr>
              <a:t>results </a:t>
            </a:r>
            <a:r>
              <a:rPr sz="2600" dirty="0">
                <a:uFill>
                  <a:solidFill/>
                </a:uFill>
              </a:rPr>
              <a:t>and HFB Gogny-D1S calculations</a:t>
            </a:r>
          </a:p>
        </p:txBody>
      </p:sp>
      <p:sp>
        <p:nvSpPr>
          <p:cNvPr id="1145" name="Shape 1145"/>
          <p:cNvSpPr/>
          <p:nvPr/>
        </p:nvSpPr>
        <p:spPr>
          <a:xfrm>
            <a:off x="2435807" y="1074133"/>
            <a:ext cx="726309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ctr" defTabSz="584200">
              <a:defRPr>
                <a:uFillTx/>
              </a:defRPr>
            </a:pPr>
            <a:r>
              <a:rPr sz="1200" b="1">
                <a:latin typeface="Arial"/>
                <a:ea typeface="Arial"/>
                <a:cs typeface="Arial"/>
                <a:sym typeface="Arial"/>
              </a:rPr>
              <a:t>Zr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 (Z=40)</a:t>
            </a:r>
          </a:p>
        </p:txBody>
      </p:sp>
      <p:sp>
        <p:nvSpPr>
          <p:cNvPr id="1146" name="Shape 1146"/>
          <p:cNvSpPr/>
          <p:nvPr/>
        </p:nvSpPr>
        <p:spPr>
          <a:xfrm>
            <a:off x="2314590" y="3950556"/>
            <a:ext cx="794612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0" algn="ctr" defTabSz="584200">
              <a:defRPr>
                <a:uFillTx/>
              </a:defRPr>
            </a:pPr>
            <a:r>
              <a:rPr sz="1200" b="1">
                <a:latin typeface="Arial"/>
                <a:ea typeface="Arial"/>
                <a:cs typeface="Arial"/>
                <a:sym typeface="Arial"/>
              </a:rPr>
              <a:t>Mo</a:t>
            </a:r>
            <a:r>
              <a:rPr sz="1200">
                <a:latin typeface="Arial"/>
                <a:ea typeface="Arial"/>
                <a:cs typeface="Arial"/>
                <a:sym typeface="Arial"/>
              </a:rPr>
              <a:t> (Z=42)</a:t>
            </a:r>
          </a:p>
        </p:txBody>
      </p:sp>
      <p:sp>
        <p:nvSpPr>
          <p:cNvPr id="1147" name="Shape 1147"/>
          <p:cNvSpPr/>
          <p:nvPr/>
        </p:nvSpPr>
        <p:spPr>
          <a:xfrm>
            <a:off x="4594637" y="717644"/>
            <a:ext cx="4512624" cy="57497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grpSp>
        <p:nvGrpSpPr>
          <p:cNvPr id="1151" name="Group 1151"/>
          <p:cNvGrpSpPr/>
          <p:nvPr/>
        </p:nvGrpSpPr>
        <p:grpSpPr>
          <a:xfrm>
            <a:off x="4537025" y="881871"/>
            <a:ext cx="4540142" cy="2709223"/>
            <a:chOff x="0" y="0"/>
            <a:chExt cx="4190898" cy="2709222"/>
          </a:xfrm>
        </p:grpSpPr>
        <p:pic>
          <p:nvPicPr>
            <p:cNvPr id="1148" name="be2zr.png"/>
            <p:cNvPicPr/>
            <p:nvPr/>
          </p:nvPicPr>
          <p:blipFill>
            <a:blip r:embed="rId3">
              <a:extLst/>
            </a:blip>
            <a:srcRect t="6110"/>
            <a:stretch>
              <a:fillRect/>
            </a:stretch>
          </p:blipFill>
          <p:spPr>
            <a:xfrm>
              <a:off x="0" y="0"/>
              <a:ext cx="4190898" cy="270922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149" name="Shape 1149"/>
            <p:cNvSpPr/>
            <p:nvPr/>
          </p:nvSpPr>
          <p:spPr>
            <a:xfrm>
              <a:off x="3007460" y="165471"/>
              <a:ext cx="670439" cy="25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/>
            <a:p>
              <a:pPr lvl="0" algn="ctr" defTabSz="584200">
                <a:defRPr>
                  <a:uFillTx/>
                </a:defRPr>
              </a:pPr>
              <a:r>
                <a:rPr sz="1200" b="1">
                  <a:latin typeface="Arial"/>
                  <a:ea typeface="Arial"/>
                  <a:cs typeface="Arial"/>
                  <a:sym typeface="Arial"/>
                </a:rPr>
                <a:t>Zr</a:t>
              </a:r>
              <a:r>
                <a:rPr sz="1200">
                  <a:latin typeface="Arial"/>
                  <a:ea typeface="Arial"/>
                  <a:cs typeface="Arial"/>
                  <a:sym typeface="Arial"/>
                </a:rPr>
                <a:t> (Z=40)</a:t>
              </a:r>
            </a:p>
          </p:txBody>
        </p:sp>
        <p:sp>
          <p:nvSpPr>
            <p:cNvPr id="1150" name="Shape 1150"/>
            <p:cNvSpPr/>
            <p:nvPr/>
          </p:nvSpPr>
          <p:spPr>
            <a:xfrm>
              <a:off x="2901081" y="368671"/>
              <a:ext cx="832396" cy="25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584200">
                <a:defRPr sz="1200" b="1">
                  <a:uFillTx/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/>
              </a:pPr>
              <a:r>
                <a:rPr sz="1200" b="1"/>
                <a:t>preliminary</a:t>
              </a:r>
            </a:p>
          </p:txBody>
        </p:sp>
      </p:grpSp>
      <p:grpSp>
        <p:nvGrpSpPr>
          <p:cNvPr id="1155" name="Group 1155"/>
          <p:cNvGrpSpPr/>
          <p:nvPr/>
        </p:nvGrpSpPr>
        <p:grpSpPr>
          <a:xfrm>
            <a:off x="4537025" y="3789638"/>
            <a:ext cx="4540142" cy="2696293"/>
            <a:chOff x="0" y="0"/>
            <a:chExt cx="4190898" cy="2696292"/>
          </a:xfrm>
        </p:grpSpPr>
        <p:pic>
          <p:nvPicPr>
            <p:cNvPr id="1152" name="be2mo.png"/>
            <p:cNvPicPr/>
            <p:nvPr/>
          </p:nvPicPr>
          <p:blipFill>
            <a:blip r:embed="rId4">
              <a:extLst/>
            </a:blip>
            <a:srcRect t="6558"/>
            <a:stretch>
              <a:fillRect/>
            </a:stretch>
          </p:blipFill>
          <p:spPr>
            <a:xfrm>
              <a:off x="0" y="0"/>
              <a:ext cx="4190898" cy="269629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153" name="Shape 1153"/>
            <p:cNvSpPr/>
            <p:nvPr/>
          </p:nvSpPr>
          <p:spPr>
            <a:xfrm>
              <a:off x="3008678" y="160917"/>
              <a:ext cx="733488" cy="25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/>
            <a:p>
              <a:pPr lvl="0" algn="ctr" defTabSz="584200">
                <a:defRPr>
                  <a:uFillTx/>
                </a:defRPr>
              </a:pPr>
              <a:r>
                <a:rPr sz="1200" b="1">
                  <a:latin typeface="Arial"/>
                  <a:ea typeface="Arial"/>
                  <a:cs typeface="Arial"/>
                  <a:sym typeface="Arial"/>
                </a:rPr>
                <a:t>Mo</a:t>
              </a:r>
              <a:r>
                <a:rPr sz="1200">
                  <a:latin typeface="Arial"/>
                  <a:ea typeface="Arial"/>
                  <a:cs typeface="Arial"/>
                  <a:sym typeface="Arial"/>
                </a:rPr>
                <a:t> (Z=42)</a:t>
              </a:r>
            </a:p>
          </p:txBody>
        </p:sp>
        <p:sp>
          <p:nvSpPr>
            <p:cNvPr id="1154" name="Shape 1154"/>
            <p:cNvSpPr/>
            <p:nvPr/>
          </p:nvSpPr>
          <p:spPr>
            <a:xfrm>
              <a:off x="2901081" y="381904"/>
              <a:ext cx="832396" cy="256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8" tIns="35718" rIns="35718" bIns="35718" numCol="1" anchor="ctr">
              <a:spAutoFit/>
            </a:bodyPr>
            <a:lstStyle>
              <a:lvl1pPr algn="ctr" defTabSz="584200">
                <a:defRPr sz="1200" b="1">
                  <a:uFillTx/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 b="0"/>
              </a:pPr>
              <a:r>
                <a:rPr sz="1200" b="1"/>
                <a:t>preliminary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" grpId="1" animBg="1" advAuto="0"/>
      <p:bldP spid="1155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Macintosh HD:Users:adminlocal:Documents:graphesLoi:distributionNZ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4" y="638170"/>
            <a:ext cx="3989180" cy="249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9" descr="Macintosh HD:Users:adminlocal:Documents:graphesLoi:114PdSpectru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" b="3510"/>
          <a:stretch/>
        </p:blipFill>
        <p:spPr bwMode="auto">
          <a:xfrm>
            <a:off x="5555944" y="638170"/>
            <a:ext cx="3395367" cy="2432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0" b="8186"/>
          <a:stretch/>
        </p:blipFill>
        <p:spPr bwMode="auto">
          <a:xfrm>
            <a:off x="5450832" y="3591757"/>
            <a:ext cx="3080056" cy="2287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76" y="3509655"/>
            <a:ext cx="3587276" cy="23696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144"/>
          <p:cNvSpPr/>
          <p:nvPr/>
        </p:nvSpPr>
        <p:spPr>
          <a:xfrm>
            <a:off x="718872" y="-11118"/>
            <a:ext cx="8915401" cy="64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321468">
              <a:defRPr sz="2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2600" dirty="0" smtClean="0">
                <a:uFill>
                  <a:solidFill/>
                </a:uFill>
              </a:rPr>
              <a:t>Advantages of the new AGATA-FATIMA experiment</a:t>
            </a:r>
            <a:endParaRPr sz="2600" dirty="0">
              <a:uFill>
                <a:solidFill/>
              </a:u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8621" y="3070990"/>
            <a:ext cx="33494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Access to more neutron-rich nuclei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585" y="5921590"/>
            <a:ext cx="343376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Wider lifetime range: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Plunger: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Symbol" charset="2"/>
                <a:ea typeface="Calibri"/>
                <a:cs typeface="Symbol" charset="2"/>
                <a:sym typeface="Calibri"/>
              </a:rPr>
              <a:t>~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1 to 50ps (6-7 distances)</a:t>
            </a:r>
          </a:p>
          <a:p>
            <a:pPr algn="l" rtl="0" latinLnBrk="1" hangingPunct="0"/>
            <a:r>
              <a:rPr lang="en-GB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FATIMA: 	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charset="2"/>
                <a:cs typeface="Symbol" charset="2"/>
              </a:rPr>
              <a:t>~</a:t>
            </a:r>
            <a:r>
              <a:rPr lang="en-GB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50ps to several ns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8337" y="3140325"/>
            <a:ext cx="26176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Higher efficiency (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charset="2"/>
                <a:cs typeface="Symbol" charset="2"/>
              </a:rPr>
              <a:t>q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&gt; 130°)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3012" y="5921590"/>
            <a:ext cx="336245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Better resolution for RDDS analysis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9379" y="849580"/>
            <a:ext cx="140650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GEANT simulation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3293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59"/>
          <p:cNvSpPr/>
          <p:nvPr/>
        </p:nvSpPr>
        <p:spPr>
          <a:xfrm>
            <a:off x="4157889" y="81280"/>
            <a:ext cx="159022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To do list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3" name="Shape 1160"/>
          <p:cNvSpPr/>
          <p:nvPr/>
        </p:nvSpPr>
        <p:spPr>
          <a:xfrm>
            <a:off x="688374" y="1148080"/>
            <a:ext cx="8674592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 geometry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to optimize both </a:t>
            </a:r>
            <a:r>
              <a:rPr lang="en-US" dirty="0" err="1" smtClean="0">
                <a:latin typeface="Comic Sans MS"/>
                <a:ea typeface="Comic Sans MS"/>
                <a:cs typeface="Comic Sans MS"/>
                <a:sym typeface="Comic Sans MS"/>
              </a:rPr>
              <a:t>Ge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 and LaBr</a:t>
            </a:r>
            <a:r>
              <a:rPr lang="en-US" baseline="-25000" dirty="0" smtClean="0"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 efficiency</a:t>
            </a:r>
          </a:p>
          <a:p>
            <a:pPr>
              <a:buSzPct val="100000"/>
              <a:defRPr>
                <a:uFillTx/>
              </a:defRPr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GB" dirty="0">
                <a:latin typeface="Comic Sans MS"/>
                <a:cs typeface="Comic Sans MS"/>
                <a:sym typeface="Symbol"/>
              </a:rPr>
              <a:t></a:t>
            </a:r>
            <a:r>
              <a:rPr lang="en-CA" dirty="0">
                <a:latin typeface="Comic Sans MS"/>
                <a:cs typeface="Comic Sans MS"/>
              </a:rPr>
              <a:t> </a:t>
            </a:r>
            <a:r>
              <a:rPr lang="en-CA" dirty="0" smtClean="0">
                <a:latin typeface="Comic Sans MS"/>
                <a:cs typeface="Comic Sans MS"/>
              </a:rPr>
              <a:t>mechanical design study</a:t>
            </a:r>
            <a:endParaRPr lang="en-US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buSzPct val="100000"/>
              <a:defRPr>
                <a:uFillTx/>
              </a:defRPr>
            </a:pPr>
            <a:endParaRPr lang="en-US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Shielding of </a:t>
            </a:r>
            <a:r>
              <a:rPr lang="en-US"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strong magnetic stray field</a:t>
            </a:r>
            <a:r>
              <a:rPr lang="en-US" dirty="0" smtClean="0">
                <a:solidFill>
                  <a:schemeClr val="tx1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from VAMOS</a:t>
            </a:r>
          </a:p>
          <a:p>
            <a:pPr>
              <a:buSzPct val="100000"/>
              <a:defRPr>
                <a:uFillTx/>
              </a:defRPr>
            </a:pPr>
            <a:r>
              <a:rPr lang="en-US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GB" dirty="0">
                <a:latin typeface="Comic Sans MS"/>
                <a:cs typeface="Comic Sans MS"/>
                <a:sym typeface="Symbol"/>
              </a:rPr>
              <a:t></a:t>
            </a:r>
            <a:r>
              <a:rPr lang="en-CA" dirty="0">
                <a:latin typeface="Comic Sans MS"/>
                <a:cs typeface="Comic Sans MS"/>
              </a:rPr>
              <a:t> </a:t>
            </a:r>
            <a:r>
              <a:rPr lang="en-CA" dirty="0" smtClean="0">
                <a:latin typeface="Comic Sans MS"/>
                <a:cs typeface="Comic Sans MS"/>
              </a:rPr>
              <a:t>In-situ test measurements needed</a:t>
            </a:r>
            <a:endParaRPr lang="en-CA" dirty="0">
              <a:latin typeface="Comic Sans MS"/>
              <a:cs typeface="Comic Sans MS"/>
            </a:endParaRPr>
          </a:p>
          <a:p>
            <a:pPr lvl="0">
              <a:defRPr>
                <a:uFillTx/>
              </a:defRPr>
            </a:pPr>
            <a:endParaRPr dirty="0">
              <a:uFill>
                <a:solidFill/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Thin target and high recoil velocity will let the </a:t>
            </a:r>
            <a:r>
              <a:rPr lang="en-US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fragments fly out of view</a:t>
            </a:r>
          </a:p>
          <a:p>
            <a:pPr lvl="3" indent="0">
              <a:buSzPct val="100000"/>
              <a:defRPr>
                <a:uFillTx/>
              </a:defRPr>
            </a:pPr>
            <a:r>
              <a:rPr lang="en-GB" dirty="0" smtClean="0">
                <a:sym typeface="Symbol"/>
              </a:rPr>
              <a:t>	</a:t>
            </a:r>
            <a:r>
              <a:rPr lang="en-GB" dirty="0" smtClean="0">
                <a:latin typeface="Comic Sans MS"/>
                <a:cs typeface="Comic Sans MS"/>
                <a:sym typeface="Symbol"/>
              </a:rPr>
              <a:t></a:t>
            </a:r>
            <a:r>
              <a:rPr lang="en-CA" dirty="0" smtClean="0">
                <a:latin typeface="Comic Sans MS"/>
                <a:cs typeface="Comic Sans MS"/>
              </a:rPr>
              <a:t> GEANT simulation needed </a:t>
            </a:r>
          </a:p>
          <a:p>
            <a:pPr lvl="3" indent="0">
              <a:buSzPct val="100000"/>
              <a:defRPr>
                <a:uFillTx/>
              </a:defRPr>
            </a:pPr>
            <a:endParaRPr lang="en-US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Possible other </a:t>
            </a:r>
            <a:r>
              <a:rPr lang="en-US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physics cases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making use of AGATA and FATIMA with VAMOS</a:t>
            </a:r>
          </a:p>
          <a:p>
            <a:pPr lvl="0">
              <a:buSzPct val="100000"/>
              <a:defRPr>
                <a:uFillTx/>
              </a:defRPr>
            </a:pPr>
            <a:endParaRPr dirty="0">
              <a:uFill>
                <a:solidFill/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defRPr>
                <a:uFillTx/>
              </a:defRPr>
            </a:pPr>
            <a:endParaRPr dirty="0">
              <a:uFill>
                <a:solidFill/>
              </a:u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93798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15</a:t>
            </a:fld>
            <a:endParaRPr sz="1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x="4184623" y="81280"/>
            <a:ext cx="153675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 dirty="0" smtClean="0">
                <a:uFill>
                  <a:solidFill/>
                </a:uFill>
              </a:rPr>
              <a:t>Summary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1160" name="Shape 1160"/>
          <p:cNvSpPr/>
          <p:nvPr/>
        </p:nvSpPr>
        <p:spPr>
          <a:xfrm>
            <a:off x="688374" y="1148080"/>
            <a:ext cx="8674592" cy="5078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In </a:t>
            </a:r>
            <a:r>
              <a:rPr lang="en-US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neutron-rich </a:t>
            </a:r>
            <a:r>
              <a:rPr lang="en-US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A~100 nuclei </a:t>
            </a:r>
            <a:r>
              <a:rPr lang="en-US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uclear </a:t>
            </a:r>
            <a:r>
              <a:rPr dirty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shapes </a:t>
            </a:r>
            <a:r>
              <a:rPr dirty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are rapidly evolving with proton/neutron number </a:t>
            </a:r>
            <a:r>
              <a:rPr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giving </a:t>
            </a:r>
            <a:r>
              <a:rPr dirty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rise, e.g., to </a:t>
            </a:r>
            <a:r>
              <a:rPr dirty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shape coexistence </a:t>
            </a:r>
            <a:r>
              <a:rPr dirty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dirty="0">
                <a:solidFill>
                  <a:schemeClr val="tx1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possibly </a:t>
            </a:r>
            <a:r>
              <a:rPr dirty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triaxiality </a:t>
            </a:r>
          </a:p>
          <a:p>
            <a:pPr lvl="0">
              <a:defRPr>
                <a:uFillTx/>
              </a:defRPr>
            </a:pPr>
            <a:endParaRPr dirty="0">
              <a:uFill>
                <a:solidFill/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 err="1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Triaxiality</a:t>
            </a:r>
            <a:r>
              <a:rPr lang="en-US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is a key feature to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understand and predict </a:t>
            </a:r>
            <a:r>
              <a:rPr lang="en-US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shape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coexistence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in atomic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nuclei</a:t>
            </a: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endParaRPr lang="en-US" dirty="0" smtClean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Observables related to nuclear shapes are important benchmarks for state-of-the-art nuclear structure model calculations </a:t>
            </a:r>
          </a:p>
          <a:p>
            <a:pPr lvl="0">
              <a:defRPr>
                <a:uFillTx/>
              </a:defRPr>
            </a:pPr>
            <a:endParaRPr dirty="0">
              <a:uFill>
                <a:solidFill/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dirty="0">
                <a:solidFill>
                  <a:srgbClr val="0000FF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Lifetime measurements 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give important</a:t>
            </a:r>
            <a:r>
              <a:rPr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dirty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information on collective </a:t>
            </a:r>
            <a:r>
              <a:rPr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properties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&amp;</a:t>
            </a:r>
            <a:r>
              <a:rPr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add </a:t>
            </a:r>
            <a:r>
              <a:rPr dirty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important constraints 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for 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Coul</a:t>
            </a: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omb excitation 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experiments (in progress)</a:t>
            </a: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endParaRPr lang="en-US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80473" lvl="0" indent="-180473">
              <a:buSzPct val="100000"/>
              <a:buChar char="•"/>
              <a:defRPr>
                <a:uFillTx/>
              </a:defRPr>
            </a:pP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New </a:t>
            </a:r>
            <a:r>
              <a:rPr lang="en-US"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AGATA-FATIMA </a:t>
            </a:r>
            <a:r>
              <a:rPr lang="en-US" dirty="0" smtClean="0">
                <a:solidFill>
                  <a:schemeClr val="tx1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xperiment on </a:t>
            </a:r>
            <a:r>
              <a:rPr lang="en-US" dirty="0" err="1" smtClean="0">
                <a:solidFill>
                  <a:srgbClr val="0000FF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isotopically</a:t>
            </a:r>
            <a:r>
              <a:rPr lang="en-US" dirty="0" smtClean="0">
                <a:solidFill>
                  <a:srgbClr val="0000FF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identified fission fragments 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will allow to measure lifetimes in </a:t>
            </a:r>
            <a:r>
              <a:rPr lang="en-US"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more neutron-rich </a:t>
            </a:r>
            <a:r>
              <a:rPr lang="en-US" dirty="0" smtClean="0">
                <a:solidFill>
                  <a:schemeClr val="tx1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uclei, up to </a:t>
            </a:r>
            <a:r>
              <a:rPr lang="en-US"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higher spins 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and for </a:t>
            </a:r>
            <a:r>
              <a:rPr lang="en-US"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non-</a:t>
            </a:r>
            <a:r>
              <a:rPr lang="en-US" dirty="0" err="1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yrast</a:t>
            </a:r>
            <a:r>
              <a:rPr lang="en-US"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states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as well as using </a:t>
            </a:r>
            <a:r>
              <a:rPr lang="en-US" dirty="0" err="1" smtClean="0">
                <a:solidFill>
                  <a:srgbClr val="FF0000"/>
                </a:solidFill>
                <a:uFill>
                  <a:solidFill/>
                </a:uFill>
                <a:latin typeface="Symbol" charset="2"/>
                <a:ea typeface="Comic Sans MS"/>
                <a:cs typeface="Symbol" charset="2"/>
                <a:sym typeface="Comic Sans MS"/>
              </a:rPr>
              <a:t>gg</a:t>
            </a:r>
            <a:r>
              <a:rPr lang="en-US" dirty="0" smtClean="0">
                <a:solidFill>
                  <a:srgbClr val="FF0000"/>
                </a:solidFill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 coincidences </a:t>
            </a:r>
            <a:r>
              <a:rPr lang="en-US" dirty="0" smtClean="0">
                <a:uFill>
                  <a:solidFill/>
                </a:uFill>
                <a:latin typeface="Comic Sans MS"/>
                <a:ea typeface="Comic Sans MS"/>
                <a:cs typeface="Comic Sans MS"/>
                <a:sym typeface="Comic Sans MS"/>
              </a:rPr>
              <a:t>to confirm previous results</a:t>
            </a:r>
          </a:p>
          <a:p>
            <a:pPr lvl="0">
              <a:buSzPct val="100000"/>
              <a:defRPr>
                <a:uFillTx/>
              </a:defRPr>
            </a:pPr>
            <a:endParaRPr dirty="0">
              <a:uFill>
                <a:solidFill/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defRPr>
                <a:uFillTx/>
              </a:defRPr>
            </a:pPr>
            <a:endParaRPr dirty="0">
              <a:uFill>
                <a:solidFill/>
              </a:u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42" y="2877906"/>
            <a:ext cx="1660431" cy="98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385" y="3227156"/>
            <a:ext cx="1752119" cy="1201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781" y="568926"/>
            <a:ext cx="1297724" cy="1297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8428" y="1924376"/>
            <a:ext cx="28674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 smtClean="0"/>
              <a:t>A. </a:t>
            </a:r>
            <a:r>
              <a:rPr lang="en-GB" dirty="0" err="1" smtClean="0"/>
              <a:t>Goergen</a:t>
            </a:r>
            <a:r>
              <a:rPr lang="en-GB" dirty="0" smtClean="0"/>
              <a:t>, F. Bello</a:t>
            </a:r>
            <a:r>
              <a:rPr lang="en-GB" dirty="0"/>
              <a:t> </a:t>
            </a:r>
            <a:r>
              <a:rPr lang="en-GB" dirty="0" err="1" smtClean="0"/>
              <a:t>Garrote</a:t>
            </a:r>
            <a:r>
              <a:rPr lang="en-GB" dirty="0"/>
              <a:t>,</a:t>
            </a:r>
          </a:p>
          <a:p>
            <a:pPr algn="ctr"/>
            <a:r>
              <a:rPr lang="en-GB" dirty="0" smtClean="0"/>
              <a:t>T.W. </a:t>
            </a:r>
            <a:r>
              <a:rPr lang="en-GB" dirty="0" err="1" smtClean="0"/>
              <a:t>Hagen,M</a:t>
            </a:r>
            <a:r>
              <a:rPr lang="en-GB" dirty="0" smtClean="0"/>
              <a:t>. </a:t>
            </a:r>
            <a:r>
              <a:rPr lang="en-GB" dirty="0" err="1" smtClean="0"/>
              <a:t>Klintefjord</a:t>
            </a:r>
            <a:r>
              <a:rPr lang="en-GB" dirty="0"/>
              <a:t>,</a:t>
            </a:r>
          </a:p>
          <a:p>
            <a:pPr algn="ctr"/>
            <a:r>
              <a:rPr lang="en-GB" dirty="0" smtClean="0"/>
              <a:t>E. </a:t>
            </a:r>
            <a:r>
              <a:rPr lang="en-GB" dirty="0" err="1" smtClean="0"/>
              <a:t>Sahin</a:t>
            </a:r>
            <a:r>
              <a:rPr lang="en-GB" dirty="0" smtClean="0"/>
              <a:t>, S. </a:t>
            </a:r>
            <a:r>
              <a:rPr lang="en-GB" dirty="0" err="1" smtClean="0"/>
              <a:t>Siem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5520" y="4396750"/>
            <a:ext cx="24782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J.-P. Delaroche,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M.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Girod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L. </a:t>
            </a:r>
            <a:r>
              <a:rPr lang="en-GB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Grente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N.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Pillet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978" y="5124818"/>
            <a:ext cx="1457753" cy="947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25349" y="6061794"/>
            <a:ext cx="261240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 smtClean="0"/>
              <a:t>D. </a:t>
            </a:r>
            <a:r>
              <a:rPr lang="en-GB" dirty="0" err="1" smtClean="0"/>
              <a:t>Sohler</a:t>
            </a:r>
            <a:r>
              <a:rPr lang="en-GB" dirty="0" smtClean="0"/>
              <a:t>, I. </a:t>
            </a:r>
            <a:r>
              <a:rPr lang="en-GB" dirty="0" err="1" smtClean="0"/>
              <a:t>Kuti</a:t>
            </a:r>
            <a:r>
              <a:rPr lang="en-GB" dirty="0" smtClean="0"/>
              <a:t>,</a:t>
            </a:r>
            <a:r>
              <a:rPr lang="en-GB" dirty="0"/>
              <a:t> </a:t>
            </a:r>
            <a:r>
              <a:rPr lang="en-GB" dirty="0" err="1" smtClean="0"/>
              <a:t>Zs</a:t>
            </a:r>
            <a:r>
              <a:rPr lang="en-GB" dirty="0" smtClean="0"/>
              <a:t>. </a:t>
            </a:r>
            <a:r>
              <a:rPr lang="en-GB" dirty="0" err="1" smtClean="0"/>
              <a:t>Vajta</a:t>
            </a:r>
            <a:r>
              <a:rPr lang="en-GB" dirty="0"/>
              <a:t>,</a:t>
            </a:r>
          </a:p>
          <a:p>
            <a:pPr algn="ctr"/>
            <a:r>
              <a:rPr lang="en-GB" dirty="0" smtClean="0"/>
              <a:t>J. </a:t>
            </a:r>
            <a:r>
              <a:rPr lang="en-GB" dirty="0" err="1" smtClean="0"/>
              <a:t>Timar</a:t>
            </a:r>
            <a:r>
              <a:rPr lang="en-GB" dirty="0" smtClean="0"/>
              <a:t>, </a:t>
            </a:r>
            <a:r>
              <a:rPr lang="en-GB" dirty="0" err="1" smtClean="0"/>
              <a:t>Zs</a:t>
            </a:r>
            <a:r>
              <a:rPr lang="en-GB" dirty="0" smtClean="0"/>
              <a:t>. </a:t>
            </a:r>
            <a:r>
              <a:rPr lang="en-GB" dirty="0" err="1" smtClean="0"/>
              <a:t>Dombradi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11" y="1315051"/>
            <a:ext cx="2979553" cy="658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574" y="2097570"/>
            <a:ext cx="352230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 smtClean="0"/>
              <a:t>E. Clement, F. </a:t>
            </a:r>
            <a:r>
              <a:rPr lang="en-GB" dirty="0" err="1" smtClean="0"/>
              <a:t>Farget</a:t>
            </a:r>
            <a:r>
              <a:rPr lang="en-GB" dirty="0" smtClean="0"/>
              <a:t>, G. de</a:t>
            </a:r>
            <a:r>
              <a:rPr lang="en-GB" dirty="0"/>
              <a:t> </a:t>
            </a:r>
            <a:r>
              <a:rPr lang="en-GB" dirty="0" smtClean="0"/>
              <a:t>France</a:t>
            </a:r>
            <a:r>
              <a:rPr lang="en-GB" dirty="0"/>
              <a:t>,</a:t>
            </a:r>
          </a:p>
          <a:p>
            <a:pPr algn="ctr"/>
            <a:r>
              <a:rPr lang="en-GB" dirty="0" smtClean="0"/>
              <a:t>C. </a:t>
            </a:r>
            <a:r>
              <a:rPr lang="en-GB" dirty="0" err="1" smtClean="0"/>
              <a:t>Michelagnoli</a:t>
            </a:r>
            <a:r>
              <a:rPr lang="en-GB" dirty="0" smtClean="0"/>
              <a:t>, C. Schmidt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042" y="3851336"/>
            <a:ext cx="236751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J.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Ljungvall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 G.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Georgiev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Goadsuff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4690" y="2676309"/>
            <a:ext cx="3285963" cy="10899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05930" y="3829796"/>
            <a:ext cx="381941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 smtClean="0"/>
              <a:t>A. </a:t>
            </a:r>
            <a:r>
              <a:rPr lang="en-GB" dirty="0" err="1" smtClean="0"/>
              <a:t>Corsi</a:t>
            </a:r>
            <a:r>
              <a:rPr lang="en-GB" dirty="0" smtClean="0"/>
              <a:t>, D. Doherty, </a:t>
            </a:r>
            <a:endParaRPr lang="en-GB" dirty="0"/>
          </a:p>
          <a:p>
            <a:pPr algn="ctr"/>
            <a:r>
              <a:rPr lang="en-GB" dirty="0" smtClean="0"/>
              <a:t>A. </a:t>
            </a:r>
            <a:r>
              <a:rPr lang="en-GB" dirty="0" err="1" smtClean="0"/>
              <a:t>Drouart</a:t>
            </a:r>
            <a:r>
              <a:rPr lang="en-GB" dirty="0" smtClean="0"/>
              <a:t>, W. </a:t>
            </a:r>
            <a:r>
              <a:rPr lang="en-GB" dirty="0" err="1" smtClean="0"/>
              <a:t>Korten</a:t>
            </a:r>
            <a:r>
              <a:rPr lang="en-GB" dirty="0" smtClean="0"/>
              <a:t>, B. </a:t>
            </a:r>
            <a:r>
              <a:rPr lang="en-GB" dirty="0" err="1" smtClean="0"/>
              <a:t>Sulignano</a:t>
            </a:r>
            <a:r>
              <a:rPr lang="en-GB" dirty="0" smtClean="0"/>
              <a:t>,</a:t>
            </a:r>
          </a:p>
          <a:p>
            <a:pPr algn="ctr"/>
            <a:r>
              <a:rPr lang="en-GB" dirty="0" smtClean="0"/>
              <a:t> C. </a:t>
            </a:r>
            <a:r>
              <a:rPr lang="en-GB" dirty="0" err="1" smtClean="0"/>
              <a:t>Theisen</a:t>
            </a:r>
            <a:r>
              <a:rPr lang="en-GB" dirty="0" smtClean="0"/>
              <a:t>, M. </a:t>
            </a:r>
            <a:r>
              <a:rPr lang="en-GB" dirty="0" err="1" smtClean="0"/>
              <a:t>Zielinska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54" y="5381661"/>
            <a:ext cx="1866690" cy="8605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020" y="4822223"/>
            <a:ext cx="1866690" cy="6492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0817" y="6196502"/>
            <a:ext cx="189852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J.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Gerl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 C.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Louchart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D. </a:t>
            </a:r>
            <a:r>
              <a:rPr lang="en-GB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Ralet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S. </a:t>
            </a:r>
            <a:r>
              <a:rPr lang="en-GB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Pietri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126" y="4908938"/>
            <a:ext cx="2870200" cy="1092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05930" y="6032888"/>
            <a:ext cx="344472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/>
              <a:t>M. Carpenter, R. </a:t>
            </a:r>
            <a:r>
              <a:rPr lang="en-GB" dirty="0" err="1"/>
              <a:t>Janssens</a:t>
            </a:r>
            <a:r>
              <a:rPr lang="en-GB" dirty="0"/>
              <a:t>, </a:t>
            </a:r>
            <a:endParaRPr lang="en-GB" dirty="0" smtClean="0"/>
          </a:p>
          <a:p>
            <a:pPr algn="ctr"/>
            <a:r>
              <a:rPr lang="en-GB" dirty="0" smtClean="0"/>
              <a:t>T</a:t>
            </a:r>
            <a:r>
              <a:rPr lang="en-GB" dirty="0"/>
              <a:t>. </a:t>
            </a:r>
            <a:r>
              <a:rPr lang="en-GB" dirty="0" err="1"/>
              <a:t>Lauritsen</a:t>
            </a:r>
            <a:r>
              <a:rPr lang="en-GB" dirty="0"/>
              <a:t>, D. </a:t>
            </a:r>
            <a:r>
              <a:rPr lang="en-GB" dirty="0" err="1"/>
              <a:t>Sewerenyak</a:t>
            </a:r>
            <a:r>
              <a:rPr lang="en-GB" dirty="0"/>
              <a:t>, S. Zhu</a:t>
            </a:r>
            <a:r>
              <a:rPr lang="en-CA" dirty="0"/>
              <a:t>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1159"/>
          <p:cNvSpPr/>
          <p:nvPr/>
        </p:nvSpPr>
        <p:spPr>
          <a:xfrm>
            <a:off x="2237766" y="158256"/>
            <a:ext cx="6172002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2900" dirty="0" smtClean="0">
                <a:uFill>
                  <a:solidFill/>
                </a:uFill>
              </a:rPr>
              <a:t>Collaboration </a:t>
            </a:r>
            <a:endParaRPr sz="2900" dirty="0">
              <a:uFill>
                <a:solidFill/>
              </a:uFill>
            </a:endParaRPr>
          </a:p>
        </p:txBody>
      </p:sp>
      <p:sp>
        <p:nvSpPr>
          <p:cNvPr id="22" name="Rectangle 21"/>
          <p:cNvSpPr/>
          <p:nvPr/>
        </p:nvSpPr>
        <p:spPr>
          <a:xfrm rot="20400000">
            <a:off x="927037" y="3106221"/>
            <a:ext cx="823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collaborators welcome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5055" y="1946025"/>
            <a:ext cx="299147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 smtClean="0"/>
              <a:t>A. </a:t>
            </a:r>
            <a:r>
              <a:rPr lang="en-GB" dirty="0" err="1" smtClean="0"/>
              <a:t>Dewald</a:t>
            </a:r>
            <a:r>
              <a:rPr lang="en-GB" dirty="0"/>
              <a:t>, J. Jolie, </a:t>
            </a:r>
            <a:endParaRPr lang="en-GB" dirty="0" smtClean="0"/>
          </a:p>
          <a:p>
            <a:pPr algn="ctr"/>
            <a:r>
              <a:rPr lang="en-GB" dirty="0" smtClean="0"/>
              <a:t>J</a:t>
            </a:r>
            <a:r>
              <a:rPr lang="en-GB" dirty="0"/>
              <a:t>.-M. </a:t>
            </a:r>
            <a:r>
              <a:rPr lang="en-GB" dirty="0" err="1"/>
              <a:t>Régis</a:t>
            </a:r>
            <a:r>
              <a:rPr lang="en-GB" dirty="0"/>
              <a:t>, N. </a:t>
            </a:r>
            <a:r>
              <a:rPr lang="en-GB" dirty="0" err="1"/>
              <a:t>Saed-Samii</a:t>
            </a:r>
            <a:r>
              <a:rPr lang="en-GB" dirty="0"/>
              <a:t>,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70914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17</a:t>
            </a:fld>
            <a:endParaRPr sz="1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sp>
        <p:nvSpPr>
          <p:cNvPr id="1164" name="Shape 1164"/>
          <p:cNvSpPr/>
          <p:nvPr/>
        </p:nvSpPr>
        <p:spPr>
          <a:xfrm>
            <a:off x="2596862" y="2938780"/>
            <a:ext cx="49333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Thank you for your attention</a:t>
            </a:r>
          </a:p>
        </p:txBody>
      </p:sp>
      <p:sp>
        <p:nvSpPr>
          <p:cNvPr id="1165" name="Shape 1165"/>
          <p:cNvSpPr/>
          <p:nvPr/>
        </p:nvSpPr>
        <p:spPr>
          <a:xfrm>
            <a:off x="3715208" y="6634481"/>
            <a:ext cx="232371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>
                <a:uFillTx/>
              </a:defRPr>
            </a:pPr>
            <a:r>
              <a:rPr sz="1000">
                <a:uFill>
                  <a:solidFill/>
                </a:uFill>
              </a:rPr>
              <a:t>Wolfram KORTEN - ANL - October 21, 2014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59"/>
          <p:cNvSpPr/>
          <p:nvPr/>
        </p:nvSpPr>
        <p:spPr>
          <a:xfrm>
            <a:off x="1212379" y="81280"/>
            <a:ext cx="748126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Preliminary beam time estimate and  request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759" y="902138"/>
            <a:ext cx="452944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Experimental improvements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compared to E604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baseline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marL="285750" indent="-285750" algn="l" rtl="0" latinLnBrk="1" hangingPunct="0">
              <a:buFont typeface="Wingdings" charset="2"/>
              <a:buChar char="Ø"/>
            </a:pP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AGATA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efficiency 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x 2.5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charset="2"/>
                <a:cs typeface="Symbol" charset="2"/>
              </a:rPr>
              <a:t>q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&gt; 130°)</a:t>
            </a:r>
            <a:endParaRPr kumimoji="0" lang="en-GB" sz="1800" b="0" i="0" u="none" strike="noStrike" cap="none" spc="0" normalizeH="0" dirty="0" smtClean="0">
              <a:ln>
                <a:noFill/>
              </a:ln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baseline="0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VAMOS</a:t>
            </a:r>
            <a:r>
              <a:rPr lang="en-GB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readout 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r>
              <a:rPr lang="en-GB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x 2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rPr>
              <a:t>FATIMA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rPr>
              <a:t> 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rPr>
              <a:t>to measure “longer” lifetimes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7948" y="1447377"/>
            <a:ext cx="401648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 algn="l" rtl="0" latinLnBrk="1" hangingPunct="0">
              <a:buFont typeface="Symbol" charset="0"/>
              <a:buChar char="®"/>
            </a:pPr>
            <a:r>
              <a:rPr lang="en-CA" dirty="0" smtClean="0">
                <a:solidFill>
                  <a:srgbClr val="FF0000"/>
                </a:solidFill>
              </a:rPr>
              <a:t>5</a:t>
            </a:r>
            <a:r>
              <a:rPr lang="en-CA" dirty="0" smtClean="0"/>
              <a:t> in </a:t>
            </a:r>
            <a:r>
              <a:rPr lang="en-CA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CA" dirty="0" smtClean="0"/>
              <a:t> singles</a:t>
            </a:r>
          </a:p>
          <a:p>
            <a:pPr marL="285750" indent="-285750" algn="l" rtl="0" latinLnBrk="1" hangingPunct="0">
              <a:buFont typeface="Symbol" charset="0"/>
              <a:buChar char="®"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kumimoji="0" lang="en-GB" sz="1800" b="0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Symbol" charset="2"/>
                <a:ea typeface="Calibri"/>
                <a:cs typeface="Symbol" charset="2"/>
                <a:sym typeface="Calibri"/>
              </a:rPr>
              <a:t>gg</a:t>
            </a: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coincidences</a:t>
            </a:r>
          </a:p>
          <a:p>
            <a:pPr marL="285750" indent="-285750" algn="l" rtl="0" latinLnBrk="1" hangingPunct="0">
              <a:buFont typeface="Symbol" charset="0"/>
              <a:buChar char="®"/>
            </a:pP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VAMOS-FATIMA timing for ns lifetimes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087" y="2482191"/>
            <a:ext cx="55303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Achievable statistics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per 3 UT for </a:t>
            </a:r>
            <a:r>
              <a:rPr kumimoji="0" lang="en-GB" sz="1800" b="0" i="0" u="none" strike="noStrike" cap="none" spc="0" normalizeH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most neutron-rich 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nuclei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10269"/>
              </p:ext>
            </p:extLst>
          </p:nvPr>
        </p:nvGraphicFramePr>
        <p:xfrm>
          <a:off x="1641347" y="2936926"/>
          <a:ext cx="59055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5905500" imgH="1524000" progId="Word.Document.12">
                  <p:embed/>
                </p:oleObj>
              </mc:Choice>
              <mc:Fallback>
                <p:oleObj name="Document" r:id="rId4" imgW="5905500" imgH="1524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1347" y="2936926"/>
                        <a:ext cx="59055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2379" y="4478157"/>
            <a:ext cx="560666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Beam time request: 30 UT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24UT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for 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7 plunger distances 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(10-500 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Symbol" charset="2"/>
                <a:cs typeface="Symbol" charset="2"/>
              </a:rPr>
              <a:t>m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m) and 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no degrader</a:t>
            </a:r>
          </a:p>
          <a:p>
            <a:pPr algn="l" rtl="0" latinLnBrk="1" hangingPunct="0"/>
            <a:r>
              <a:rPr kumimoji="0" lang="en-GB" sz="18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6 UT  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 </a:t>
            </a:r>
            <a:r>
              <a:rPr lang="en-GB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VAMOS set-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up 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and 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calibrations (</a:t>
            </a:r>
            <a:r>
              <a:rPr lang="en-GB" baseline="30000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197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Au/</a:t>
            </a:r>
            <a:r>
              <a:rPr lang="en-GB" baseline="30000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93</a:t>
            </a:r>
            <a:r>
              <a:rPr lang="en-GB" dirty="0" smtClean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</a:rPr>
              <a:t>Nb)</a:t>
            </a:r>
            <a:endParaRPr kumimoji="0" lang="en-GB" sz="1800" b="0" i="0" u="none" strike="noStrike" cap="none" spc="0" normalizeH="0" dirty="0" smtClean="0">
              <a:ln>
                <a:noFill/>
              </a:ln>
              <a:solidFill>
                <a:srgbClr val="0000FF"/>
              </a:solidFill>
              <a:effectLst/>
              <a:uFill>
                <a:solidFill>
                  <a:srgbClr val="000000"/>
                </a:solidFill>
              </a:u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97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7594600" y="6644775"/>
            <a:ext cx="2311400" cy="1692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21468"/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2</a:t>
            </a:fld>
            <a:endParaRPr sz="11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grpSp>
        <p:nvGrpSpPr>
          <p:cNvPr id="212" name="Group 212"/>
          <p:cNvGrpSpPr/>
          <p:nvPr/>
        </p:nvGrpSpPr>
        <p:grpSpPr>
          <a:xfrm>
            <a:off x="712551" y="943106"/>
            <a:ext cx="3408863" cy="2673627"/>
            <a:chOff x="19735" y="0"/>
            <a:chExt cx="3146641" cy="2673625"/>
          </a:xfrm>
        </p:grpSpPr>
        <p:grpSp>
          <p:nvGrpSpPr>
            <p:cNvPr id="100" name="Group 100"/>
            <p:cNvGrpSpPr/>
            <p:nvPr/>
          </p:nvGrpSpPr>
          <p:grpSpPr>
            <a:xfrm>
              <a:off x="912035" y="1335993"/>
              <a:ext cx="445332" cy="445332"/>
              <a:chOff x="0" y="0"/>
              <a:chExt cx="445331" cy="445331"/>
            </a:xfrm>
          </p:grpSpPr>
          <p:sp>
            <p:nvSpPr>
              <p:cNvPr id="98" name="Shape 98"/>
              <p:cNvSpPr/>
              <p:nvPr/>
            </p:nvSpPr>
            <p:spPr>
              <a:xfrm>
                <a:off x="0" y="0"/>
                <a:ext cx="445332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99" name="Shape 99"/>
              <p:cNvSpPr/>
              <p:nvPr/>
            </p:nvSpPr>
            <p:spPr>
              <a:xfrm>
                <a:off x="47915" y="74208"/>
                <a:ext cx="34950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96</a:t>
                </a:r>
                <a:r>
                  <a:rPr sz="1200">
                    <a:uFill>
                      <a:solidFill/>
                    </a:uFill>
                  </a:rPr>
                  <a:t>Sr</a:t>
                </a:r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1357366" y="1335993"/>
              <a:ext cx="445332" cy="445332"/>
              <a:chOff x="0" y="0"/>
              <a:chExt cx="445331" cy="445331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0" y="0"/>
                <a:ext cx="445332" cy="445332"/>
              </a:xfrm>
              <a:prstGeom prst="rect">
                <a:avLst/>
              </a:prstGeom>
              <a:solidFill>
                <a:srgbClr val="FF33CC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47915" y="74208"/>
                <a:ext cx="34950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98</a:t>
                </a:r>
                <a:r>
                  <a:rPr sz="1200">
                    <a:uFill>
                      <a:solidFill/>
                    </a:uFill>
                  </a:rPr>
                  <a:t>Sr</a:t>
                </a:r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1802697" y="1335994"/>
              <a:ext cx="445332" cy="445332"/>
              <a:chOff x="0" y="0"/>
              <a:chExt cx="445331" cy="445331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FF33CC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9908" y="74208"/>
                <a:ext cx="405515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100</a:t>
                </a:r>
                <a:r>
                  <a:rPr sz="1200">
                    <a:uFill>
                      <a:solidFill/>
                    </a:uFill>
                  </a:rPr>
                  <a:t>Sr</a:t>
                </a:r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>
              <a:off x="2248028" y="1335994"/>
              <a:ext cx="445332" cy="445332"/>
              <a:chOff x="0" y="0"/>
              <a:chExt cx="445331" cy="445331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FF33CC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19908" y="74208"/>
                <a:ext cx="405515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102</a:t>
                </a:r>
                <a:r>
                  <a:rPr sz="1200">
                    <a:uFill>
                      <a:solidFill/>
                    </a:uFill>
                  </a:rPr>
                  <a:t>Sr</a:t>
                </a:r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>
              <a:off x="2694996" y="1335994"/>
              <a:ext cx="445333" cy="445332"/>
              <a:chOff x="0" y="0"/>
              <a:chExt cx="445331" cy="445331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FF33CC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19908" y="74208"/>
                <a:ext cx="405515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104</a:t>
                </a:r>
                <a:r>
                  <a:rPr sz="1200">
                    <a:uFill>
                      <a:solidFill/>
                    </a:uFill>
                  </a:rPr>
                  <a:t>Sr</a:t>
                </a:r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>
              <a:off x="466703" y="1335994"/>
              <a:ext cx="445332" cy="445332"/>
              <a:chOff x="0" y="0"/>
              <a:chExt cx="445331" cy="445331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00CC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47915" y="74208"/>
                <a:ext cx="34950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94</a:t>
                </a:r>
                <a:r>
                  <a:rPr sz="1200">
                    <a:uFill>
                      <a:solidFill/>
                    </a:uFill>
                  </a:rPr>
                  <a:t>Sr</a:t>
                </a:r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>
              <a:off x="19735" y="1335994"/>
              <a:ext cx="445332" cy="445332"/>
              <a:chOff x="0" y="0"/>
              <a:chExt cx="445331" cy="445331"/>
            </a:xfrm>
          </p:grpSpPr>
          <p:sp>
            <p:nvSpPr>
              <p:cNvPr id="116" name="Shape 116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00CC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47915" y="74208"/>
                <a:ext cx="34950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92</a:t>
                </a:r>
                <a:r>
                  <a:rPr sz="1200">
                    <a:uFill>
                      <a:solidFill/>
                    </a:uFill>
                  </a:rPr>
                  <a:t>Sr</a:t>
                </a:r>
              </a:p>
            </p:txBody>
          </p:sp>
        </p:grpSp>
        <p:grpSp>
          <p:nvGrpSpPr>
            <p:cNvPr id="121" name="Group 121"/>
            <p:cNvGrpSpPr/>
            <p:nvPr/>
          </p:nvGrpSpPr>
          <p:grpSpPr>
            <a:xfrm>
              <a:off x="1357366" y="890662"/>
              <a:ext cx="445332" cy="445332"/>
              <a:chOff x="0" y="0"/>
              <a:chExt cx="445331" cy="445331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FF33CC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19180" y="74208"/>
                <a:ext cx="40697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100</a:t>
                </a:r>
                <a:r>
                  <a:rPr sz="1200">
                    <a:uFill>
                      <a:solidFill/>
                    </a:uFill>
                  </a:rPr>
                  <a:t>Zr</a:t>
                </a:r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>
              <a:off x="1802697" y="890662"/>
              <a:ext cx="445332" cy="445332"/>
              <a:chOff x="0" y="0"/>
              <a:chExt cx="445331" cy="445331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FF33CC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19180" y="74208"/>
                <a:ext cx="40697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102</a:t>
                </a:r>
                <a:r>
                  <a:rPr sz="1200">
                    <a:uFill>
                      <a:solidFill/>
                    </a:uFill>
                  </a:rPr>
                  <a:t>Zr</a:t>
                </a:r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>
              <a:off x="2248028" y="890662"/>
              <a:ext cx="445332" cy="445332"/>
              <a:chOff x="0" y="0"/>
              <a:chExt cx="445331" cy="445331"/>
            </a:xfrm>
          </p:grpSpPr>
          <p:sp>
            <p:nvSpPr>
              <p:cNvPr id="125" name="Shape 125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19180" y="74208"/>
                <a:ext cx="40697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104</a:t>
                </a:r>
                <a:r>
                  <a:rPr sz="1200">
                    <a:uFill>
                      <a:solidFill/>
                    </a:uFill>
                  </a:rPr>
                  <a:t>Zr</a:t>
                </a:r>
              </a:p>
            </p:txBody>
          </p:sp>
        </p:grpSp>
        <p:grpSp>
          <p:nvGrpSpPr>
            <p:cNvPr id="130" name="Group 130"/>
            <p:cNvGrpSpPr/>
            <p:nvPr/>
          </p:nvGrpSpPr>
          <p:grpSpPr>
            <a:xfrm>
              <a:off x="2693359" y="890662"/>
              <a:ext cx="445333" cy="445332"/>
              <a:chOff x="0" y="0"/>
              <a:chExt cx="445331" cy="445331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19180" y="74208"/>
                <a:ext cx="40697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106</a:t>
                </a:r>
                <a:r>
                  <a:rPr sz="1200">
                    <a:uFill>
                      <a:solidFill/>
                    </a:uFill>
                  </a:rPr>
                  <a:t>Zr</a:t>
                </a:r>
              </a:p>
            </p:txBody>
          </p:sp>
        </p:grpSp>
        <p:grpSp>
          <p:nvGrpSpPr>
            <p:cNvPr id="133" name="Group 133"/>
            <p:cNvGrpSpPr/>
            <p:nvPr/>
          </p:nvGrpSpPr>
          <p:grpSpPr>
            <a:xfrm>
              <a:off x="912034" y="890662"/>
              <a:ext cx="445333" cy="445332"/>
              <a:chOff x="0" y="0"/>
              <a:chExt cx="445331" cy="44533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00CC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186" y="74208"/>
                <a:ext cx="35095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98</a:t>
                </a:r>
                <a:r>
                  <a:rPr sz="1200">
                    <a:uFill>
                      <a:solidFill/>
                    </a:uFill>
                  </a:rPr>
                  <a:t>Zr</a:t>
                </a:r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>
              <a:off x="466703" y="890662"/>
              <a:ext cx="445332" cy="445332"/>
              <a:chOff x="0" y="0"/>
              <a:chExt cx="445331" cy="445331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969696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47186" y="74208"/>
                <a:ext cx="35095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96</a:t>
                </a:r>
                <a:r>
                  <a:rPr sz="1200">
                    <a:uFill>
                      <a:solidFill/>
                    </a:uFill>
                  </a:rPr>
                  <a:t>Zr</a:t>
                </a:r>
              </a:p>
            </p:txBody>
          </p:sp>
        </p:grpSp>
        <p:grpSp>
          <p:nvGrpSpPr>
            <p:cNvPr id="139" name="Group 139"/>
            <p:cNvGrpSpPr/>
            <p:nvPr/>
          </p:nvGrpSpPr>
          <p:grpSpPr>
            <a:xfrm>
              <a:off x="19735" y="890662"/>
              <a:ext cx="445332" cy="445332"/>
              <a:chOff x="0" y="0"/>
              <a:chExt cx="445331" cy="445331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969696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47186" y="74208"/>
                <a:ext cx="35095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94</a:t>
                </a:r>
                <a:r>
                  <a:rPr sz="1200">
                    <a:uFill>
                      <a:solidFill/>
                    </a:uFill>
                  </a:rPr>
                  <a:t>Zr</a:t>
                </a:r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>
              <a:off x="912034" y="1782962"/>
              <a:ext cx="445333" cy="445332"/>
              <a:chOff x="0" y="0"/>
              <a:chExt cx="445331" cy="445331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44232" y="74208"/>
                <a:ext cx="35686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94</a:t>
                </a:r>
                <a:r>
                  <a:rPr sz="1200">
                    <a:uFill>
                      <a:solidFill/>
                    </a:uFill>
                  </a:rPr>
                  <a:t>Kr</a:t>
                </a:r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>
              <a:off x="1357366" y="1782962"/>
              <a:ext cx="445332" cy="445332"/>
              <a:chOff x="0" y="0"/>
              <a:chExt cx="445331" cy="445331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44232" y="74208"/>
                <a:ext cx="35686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96</a:t>
                </a:r>
                <a:r>
                  <a:rPr sz="1200">
                    <a:uFill>
                      <a:solidFill/>
                    </a:uFill>
                  </a:rPr>
                  <a:t>Kr</a:t>
                </a:r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2248028" y="1782962"/>
              <a:ext cx="445332" cy="445332"/>
              <a:chOff x="2141" y="0"/>
              <a:chExt cx="445331" cy="445331"/>
            </a:xfrm>
          </p:grpSpPr>
          <p:sp>
            <p:nvSpPr>
              <p:cNvPr id="146" name="Shape 146"/>
              <p:cNvSpPr/>
              <p:nvPr/>
            </p:nvSpPr>
            <p:spPr>
              <a:xfrm>
                <a:off x="2141" y="0"/>
                <a:ext cx="445332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8367" y="74208"/>
                <a:ext cx="412880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100</a:t>
                </a:r>
                <a:r>
                  <a:rPr sz="1200">
                    <a:uFill>
                      <a:solidFill/>
                    </a:uFill>
                  </a:rPr>
                  <a:t>Kr</a:t>
                </a:r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>
              <a:off x="2693359" y="1782962"/>
              <a:ext cx="445332" cy="445332"/>
              <a:chOff x="2141" y="0"/>
              <a:chExt cx="445331" cy="445331"/>
            </a:xfrm>
          </p:grpSpPr>
          <p:sp>
            <p:nvSpPr>
              <p:cNvPr id="149" name="Shape 149"/>
              <p:cNvSpPr/>
              <p:nvPr/>
            </p:nvSpPr>
            <p:spPr>
              <a:xfrm>
                <a:off x="2141" y="0"/>
                <a:ext cx="445332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8367" y="74208"/>
                <a:ext cx="412880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102</a:t>
                </a:r>
                <a:r>
                  <a:rPr sz="1200">
                    <a:uFill>
                      <a:solidFill/>
                    </a:uFill>
                  </a:rPr>
                  <a:t>Kr</a:t>
                </a:r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>
              <a:off x="1802697" y="1782962"/>
              <a:ext cx="445332" cy="445332"/>
              <a:chOff x="0" y="0"/>
              <a:chExt cx="445331" cy="445331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44232" y="74208"/>
                <a:ext cx="35686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98</a:t>
                </a:r>
                <a:r>
                  <a:rPr sz="1200">
                    <a:uFill>
                      <a:solidFill/>
                    </a:uFill>
                  </a:rPr>
                  <a:t>Kr</a:t>
                </a:r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466703" y="1782962"/>
              <a:ext cx="445332" cy="445332"/>
              <a:chOff x="0" y="0"/>
              <a:chExt cx="445331" cy="445331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00CC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44232" y="74208"/>
                <a:ext cx="35686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92</a:t>
                </a:r>
                <a:r>
                  <a:rPr sz="1200">
                    <a:uFill>
                      <a:solidFill/>
                    </a:uFill>
                  </a:rPr>
                  <a:t>Kr</a:t>
                </a:r>
              </a:p>
            </p:txBody>
          </p:sp>
        </p:grpSp>
        <p:grpSp>
          <p:nvGrpSpPr>
            <p:cNvPr id="160" name="Group 160"/>
            <p:cNvGrpSpPr/>
            <p:nvPr/>
          </p:nvGrpSpPr>
          <p:grpSpPr>
            <a:xfrm>
              <a:off x="19735" y="1782962"/>
              <a:ext cx="445332" cy="445332"/>
              <a:chOff x="0" y="0"/>
              <a:chExt cx="445331" cy="445331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00CC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4232" y="74208"/>
                <a:ext cx="35686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90</a:t>
                </a:r>
                <a:r>
                  <a:rPr sz="1200">
                    <a:uFill>
                      <a:solidFill/>
                    </a:uFill>
                  </a:rPr>
                  <a:t>Kr</a:t>
                </a:r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912034" y="2228294"/>
              <a:ext cx="445333" cy="445332"/>
              <a:chOff x="0" y="0"/>
              <a:chExt cx="445331" cy="445331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35571" y="74208"/>
                <a:ext cx="37418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92</a:t>
                </a:r>
                <a:r>
                  <a:rPr sz="1200">
                    <a:uFill>
                      <a:solidFill/>
                    </a:uFill>
                  </a:rPr>
                  <a:t>Se</a:t>
                </a:r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>
              <a:off x="1357366" y="2228294"/>
              <a:ext cx="445332" cy="445332"/>
              <a:chOff x="0" y="0"/>
              <a:chExt cx="445331" cy="445331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35571" y="74208"/>
                <a:ext cx="37418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94</a:t>
                </a:r>
                <a:r>
                  <a:rPr sz="1200">
                    <a:uFill>
                      <a:solidFill/>
                    </a:uFill>
                  </a:rPr>
                  <a:t>Se</a:t>
                </a:r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>
              <a:off x="1802697" y="2228294"/>
              <a:ext cx="445332" cy="445332"/>
              <a:chOff x="0" y="0"/>
              <a:chExt cx="445331" cy="445331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35571" y="74208"/>
                <a:ext cx="37418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96</a:t>
                </a:r>
                <a:r>
                  <a:rPr sz="1200">
                    <a:uFill>
                      <a:solidFill/>
                    </a:uFill>
                  </a:rPr>
                  <a:t>Se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2248028" y="2228294"/>
              <a:ext cx="445332" cy="445332"/>
              <a:chOff x="0" y="0"/>
              <a:chExt cx="445331" cy="445331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35571" y="74208"/>
                <a:ext cx="37418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98</a:t>
                </a:r>
                <a:r>
                  <a:rPr sz="1200">
                    <a:uFill>
                      <a:solidFill/>
                    </a:uFill>
                  </a:rPr>
                  <a:t>Se</a:t>
                </a:r>
              </a:p>
            </p:txBody>
          </p:sp>
        </p:grpSp>
        <p:grpSp>
          <p:nvGrpSpPr>
            <p:cNvPr id="175" name="Group 175"/>
            <p:cNvGrpSpPr/>
            <p:nvPr/>
          </p:nvGrpSpPr>
          <p:grpSpPr>
            <a:xfrm>
              <a:off x="466703" y="2228294"/>
              <a:ext cx="445332" cy="445332"/>
              <a:chOff x="0" y="0"/>
              <a:chExt cx="445331" cy="445331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0" y="-1"/>
                <a:ext cx="445332" cy="445333"/>
              </a:xfrm>
              <a:prstGeom prst="rect">
                <a:avLst/>
              </a:prstGeom>
              <a:solidFill>
                <a:srgbClr val="FF99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35571" y="74208"/>
                <a:ext cx="374189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90</a:t>
                </a:r>
                <a:r>
                  <a:rPr sz="1200">
                    <a:uFill>
                      <a:solidFill/>
                    </a:uFill>
                  </a:rPr>
                  <a:t>Se</a:t>
                </a:r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>
              <a:off x="19735" y="445331"/>
              <a:ext cx="445332" cy="445332"/>
              <a:chOff x="19735" y="0"/>
              <a:chExt cx="445331" cy="445331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19735" y="0"/>
                <a:ext cx="445332" cy="445332"/>
              </a:xfrm>
              <a:prstGeom prst="rect">
                <a:avLst/>
              </a:prstGeom>
              <a:solidFill>
                <a:srgbClr val="969696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20055" y="74208"/>
                <a:ext cx="44469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96</a:t>
                </a:r>
                <a:r>
                  <a:rPr sz="1200">
                    <a:uFill>
                      <a:solidFill/>
                    </a:uFill>
                  </a:rPr>
                  <a:t>Mo</a:t>
                </a:r>
              </a:p>
            </p:txBody>
          </p:sp>
        </p:grpSp>
        <p:grpSp>
          <p:nvGrpSpPr>
            <p:cNvPr id="181" name="Group 181"/>
            <p:cNvGrpSpPr/>
            <p:nvPr/>
          </p:nvGrpSpPr>
          <p:grpSpPr>
            <a:xfrm>
              <a:off x="466703" y="445331"/>
              <a:ext cx="445332" cy="445332"/>
              <a:chOff x="19735" y="0"/>
              <a:chExt cx="445331" cy="445331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19735" y="0"/>
                <a:ext cx="445332" cy="445332"/>
              </a:xfrm>
              <a:prstGeom prst="rect">
                <a:avLst/>
              </a:prstGeom>
              <a:solidFill>
                <a:srgbClr val="969696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20055" y="74208"/>
                <a:ext cx="444691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98</a:t>
                </a:r>
                <a:r>
                  <a:rPr sz="1200">
                    <a:uFill>
                      <a:solidFill/>
                    </a:uFill>
                  </a:rPr>
                  <a:t>Mo</a:t>
                </a: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884349" y="445331"/>
              <a:ext cx="500703" cy="445332"/>
              <a:chOff x="23029" y="0"/>
              <a:chExt cx="500702" cy="445331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50714" y="0"/>
                <a:ext cx="445333" cy="445332"/>
              </a:xfrm>
              <a:prstGeom prst="rect">
                <a:avLst/>
              </a:prstGeom>
              <a:solidFill>
                <a:srgbClr val="00CC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23029" y="74208"/>
                <a:ext cx="500703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100</a:t>
                </a:r>
                <a:r>
                  <a:rPr sz="1200">
                    <a:uFill>
                      <a:solidFill/>
                    </a:uFill>
                  </a:rPr>
                  <a:t>Mo</a:t>
                </a:r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>
              <a:off x="1329680" y="445331"/>
              <a:ext cx="500703" cy="445332"/>
              <a:chOff x="23029" y="0"/>
              <a:chExt cx="500702" cy="445331"/>
            </a:xfrm>
          </p:grpSpPr>
          <p:sp>
            <p:nvSpPr>
              <p:cNvPr id="185" name="Shape 185"/>
              <p:cNvSpPr/>
              <p:nvPr/>
            </p:nvSpPr>
            <p:spPr>
              <a:xfrm>
                <a:off x="50714" y="0"/>
                <a:ext cx="445333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23029" y="74208"/>
                <a:ext cx="500703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102</a:t>
                </a:r>
                <a:r>
                  <a:rPr sz="1200">
                    <a:uFill>
                      <a:solidFill/>
                    </a:uFill>
                  </a:rPr>
                  <a:t>Mo</a:t>
                </a:r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>
              <a:off x="1775011" y="445331"/>
              <a:ext cx="500704" cy="445332"/>
              <a:chOff x="23029" y="0"/>
              <a:chExt cx="500702" cy="445331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50714" y="0"/>
                <a:ext cx="445333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89" name="Shape 189"/>
              <p:cNvSpPr/>
              <p:nvPr/>
            </p:nvSpPr>
            <p:spPr>
              <a:xfrm>
                <a:off x="23029" y="74208"/>
                <a:ext cx="500703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104</a:t>
                </a:r>
                <a:r>
                  <a:rPr sz="1200">
                    <a:uFill>
                      <a:solidFill/>
                    </a:uFill>
                  </a:rPr>
                  <a:t>Mo</a:t>
                </a:r>
              </a:p>
            </p:txBody>
          </p:sp>
        </p:grpSp>
        <p:grpSp>
          <p:nvGrpSpPr>
            <p:cNvPr id="193" name="Group 193"/>
            <p:cNvGrpSpPr/>
            <p:nvPr/>
          </p:nvGrpSpPr>
          <p:grpSpPr>
            <a:xfrm>
              <a:off x="2220342" y="445331"/>
              <a:ext cx="500704" cy="445332"/>
              <a:chOff x="23029" y="0"/>
              <a:chExt cx="500702" cy="445331"/>
            </a:xfrm>
          </p:grpSpPr>
          <p:sp>
            <p:nvSpPr>
              <p:cNvPr id="191" name="Shape 191"/>
              <p:cNvSpPr/>
              <p:nvPr/>
            </p:nvSpPr>
            <p:spPr>
              <a:xfrm>
                <a:off x="50714" y="0"/>
                <a:ext cx="445333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23029" y="74208"/>
                <a:ext cx="500703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106</a:t>
                </a:r>
                <a:r>
                  <a:rPr sz="1200">
                    <a:uFill>
                      <a:solidFill/>
                    </a:uFill>
                  </a:rPr>
                  <a:t>Mo</a:t>
                </a:r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2665674" y="445331"/>
              <a:ext cx="500703" cy="445332"/>
              <a:chOff x="23029" y="0"/>
              <a:chExt cx="500702" cy="445331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50714" y="0"/>
                <a:ext cx="445333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23029" y="74208"/>
                <a:ext cx="500703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108</a:t>
                </a:r>
                <a:r>
                  <a:rPr sz="1200">
                    <a:uFill>
                      <a:solidFill/>
                    </a:uFill>
                  </a:rPr>
                  <a:t>Mo</a:t>
                </a:r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>
              <a:off x="465041" y="0"/>
              <a:ext cx="448657" cy="445332"/>
              <a:chOff x="20266" y="0"/>
              <a:chExt cx="448655" cy="445331"/>
            </a:xfrm>
          </p:grpSpPr>
          <p:sp>
            <p:nvSpPr>
              <p:cNvPr id="197" name="Shape 197"/>
              <p:cNvSpPr/>
              <p:nvPr/>
            </p:nvSpPr>
            <p:spPr>
              <a:xfrm>
                <a:off x="21928" y="0"/>
                <a:ext cx="445333" cy="445332"/>
              </a:xfrm>
              <a:prstGeom prst="rect">
                <a:avLst/>
              </a:prstGeom>
              <a:solidFill>
                <a:srgbClr val="FFFF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198" name="Shape 198"/>
              <p:cNvSpPr/>
              <p:nvPr/>
            </p:nvSpPr>
            <p:spPr>
              <a:xfrm>
                <a:off x="20266" y="74208"/>
                <a:ext cx="44865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100</a:t>
                </a:r>
                <a:r>
                  <a:rPr sz="1200">
                    <a:uFill>
                      <a:solidFill/>
                    </a:uFill>
                  </a:rPr>
                  <a:t>Ru</a:t>
                </a:r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>
              <a:off x="910372" y="0"/>
              <a:ext cx="448657" cy="445332"/>
              <a:chOff x="20266" y="0"/>
              <a:chExt cx="448655" cy="445331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21928" y="0"/>
                <a:ext cx="445333" cy="445332"/>
              </a:xfrm>
              <a:prstGeom prst="rect">
                <a:avLst/>
              </a:prstGeom>
              <a:solidFill>
                <a:srgbClr val="FF99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20266" y="74208"/>
                <a:ext cx="44865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102</a:t>
                </a:r>
                <a:r>
                  <a:rPr sz="1200">
                    <a:uFill>
                      <a:solidFill/>
                    </a:uFill>
                  </a:rPr>
                  <a:t>Ru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1355703" y="0"/>
              <a:ext cx="448657" cy="445332"/>
              <a:chOff x="20266" y="0"/>
              <a:chExt cx="448655" cy="445331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21928" y="0"/>
                <a:ext cx="445333" cy="445332"/>
              </a:xfrm>
              <a:prstGeom prst="rect">
                <a:avLst/>
              </a:prstGeom>
              <a:solidFill>
                <a:srgbClr val="FF99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0266" y="74208"/>
                <a:ext cx="44865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104</a:t>
                </a:r>
                <a:r>
                  <a:rPr sz="1200">
                    <a:uFill>
                      <a:solidFill/>
                    </a:uFill>
                  </a:rPr>
                  <a:t>Ru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1801034" y="0"/>
              <a:ext cx="448657" cy="445332"/>
              <a:chOff x="20266" y="0"/>
              <a:chExt cx="448655" cy="445331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21928" y="0"/>
                <a:ext cx="445333" cy="445332"/>
              </a:xfrm>
              <a:prstGeom prst="rect">
                <a:avLst/>
              </a:prstGeom>
              <a:solidFill>
                <a:srgbClr val="FF0000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0266" y="74208"/>
                <a:ext cx="44865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106</a:t>
                </a:r>
                <a:r>
                  <a:rPr sz="1200">
                    <a:uFill>
                      <a:solidFill/>
                    </a:uFill>
                  </a:rPr>
                  <a:t>Ru</a:t>
                </a:r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2246366" y="0"/>
              <a:ext cx="448657" cy="445332"/>
              <a:chOff x="20266" y="0"/>
              <a:chExt cx="448655" cy="445331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21928" y="0"/>
                <a:ext cx="445333" cy="445332"/>
              </a:xfrm>
              <a:prstGeom prst="rect">
                <a:avLst/>
              </a:prstGeom>
              <a:solidFill>
                <a:srgbClr val="33CCFF"/>
              </a:solidFill>
              <a:ln w="317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 sz="1600"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20266" y="74208"/>
                <a:ext cx="448657" cy="296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321468">
                  <a:defRPr>
                    <a:uFillTx/>
                  </a:defRPr>
                </a:pPr>
                <a:r>
                  <a:rPr sz="1200" baseline="29666">
                    <a:uFill>
                      <a:solidFill/>
                    </a:uFill>
                  </a:rPr>
                  <a:t>108</a:t>
                </a:r>
                <a:r>
                  <a:rPr sz="1200">
                    <a:uFill>
                      <a:solidFill/>
                    </a:uFill>
                  </a:rPr>
                  <a:t>Ru</a:t>
                </a:r>
              </a:p>
            </p:txBody>
          </p:sp>
        </p:grpSp>
      </p:grpSp>
      <p:pic>
        <p:nvPicPr>
          <p:cNvPr id="21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771" y="803222"/>
            <a:ext cx="3945523" cy="4451359"/>
          </a:xfrm>
          <a:prstGeom prst="rect">
            <a:avLst/>
          </a:prstGeom>
          <a:ln w="3175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5579241" y="4289121"/>
            <a:ext cx="3757448" cy="901728"/>
          </a:xfrm>
          <a:prstGeom prst="rect">
            <a:avLst/>
          </a:prstGeom>
          <a:blipFill>
            <a:blip r:embed="rId3"/>
          </a:blipFill>
          <a:ln w="3175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16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GB" i="1" dirty="0" smtClean="0"/>
              <a:t>HFB+GCM(GOA) calculations </a:t>
            </a:r>
          </a:p>
          <a:p>
            <a:r>
              <a:rPr lang="en-GB" i="1" dirty="0" smtClean="0"/>
              <a:t>with </a:t>
            </a:r>
            <a:r>
              <a:rPr lang="en-GB" i="1" dirty="0" err="1" smtClean="0"/>
              <a:t>Gogny</a:t>
            </a:r>
            <a:r>
              <a:rPr lang="en-GB" i="1" dirty="0" smtClean="0"/>
              <a:t> D1S force, </a:t>
            </a:r>
          </a:p>
          <a:p>
            <a:r>
              <a:rPr lang="en-GB" i="1" dirty="0" smtClean="0"/>
              <a:t>J.P. Delaroche et al., PRC 81 (2008) </a:t>
            </a:r>
            <a:endParaRPr lang="en-GB" i="1" dirty="0"/>
          </a:p>
        </p:txBody>
      </p:sp>
      <p:sp>
        <p:nvSpPr>
          <p:cNvPr id="216" name="Shape 216"/>
          <p:cNvSpPr/>
          <p:nvPr/>
        </p:nvSpPr>
        <p:spPr>
          <a:xfrm>
            <a:off x="551408" y="5490747"/>
            <a:ext cx="4281476" cy="678025"/>
          </a:xfrm>
          <a:prstGeom prst="rect">
            <a:avLst/>
          </a:prstGeom>
          <a:blipFill>
            <a:blip r:embed="rId3"/>
          </a:blipFill>
          <a:ln w="3175"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/>
          <a:p>
            <a:pPr lvl="0" defTabSz="584200">
              <a:defRPr>
                <a:uFillTx/>
              </a:defRPr>
            </a:pPr>
            <a:r>
              <a: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HF-BCS mean field calculations</a:t>
            </a:r>
          </a:p>
          <a:p>
            <a:pPr lvl="0" defTabSz="584200">
              <a:defRPr>
                <a:uFillTx/>
              </a:defRPr>
            </a:pPr>
            <a:r>
              <a: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J. Skalski et al., NPA617 (1997) 282</a:t>
            </a:r>
          </a:p>
        </p:txBody>
      </p:sp>
      <p:sp>
        <p:nvSpPr>
          <p:cNvPr id="217" name="Shape 217"/>
          <p:cNvSpPr/>
          <p:nvPr/>
        </p:nvSpPr>
        <p:spPr>
          <a:xfrm>
            <a:off x="609451" y="44450"/>
            <a:ext cx="9181325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434340">
              <a:defRPr sz="266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660">
                <a:uFill>
                  <a:solidFill/>
                </a:uFill>
              </a:rPr>
              <a:t>Shape evolution in neutron-rich nuclei around A~100</a:t>
            </a:r>
          </a:p>
        </p:txBody>
      </p:sp>
      <p:sp>
        <p:nvSpPr>
          <p:cNvPr id="219" name="Shape 219"/>
          <p:cNvSpPr/>
          <p:nvPr/>
        </p:nvSpPr>
        <p:spPr>
          <a:xfrm>
            <a:off x="2365075" y="944881"/>
            <a:ext cx="20829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3F6797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3F6797"/>
                </a:solidFill>
                <a:uFill>
                  <a:solidFill/>
                </a:uFill>
              </a:rPr>
              <a:t>Kr</a:t>
            </a:r>
          </a:p>
        </p:txBody>
      </p:sp>
      <p:sp>
        <p:nvSpPr>
          <p:cNvPr id="220" name="Shape 220"/>
          <p:cNvSpPr/>
          <p:nvPr/>
        </p:nvSpPr>
        <p:spPr>
          <a:xfrm>
            <a:off x="2365074" y="2291080"/>
            <a:ext cx="192360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3F6797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3F6797"/>
                </a:solidFill>
                <a:uFill>
                  <a:solidFill/>
                </a:uFill>
              </a:rPr>
              <a:t>Sr</a:t>
            </a:r>
          </a:p>
        </p:txBody>
      </p:sp>
      <p:sp>
        <p:nvSpPr>
          <p:cNvPr id="221" name="Shape 221"/>
          <p:cNvSpPr/>
          <p:nvPr/>
        </p:nvSpPr>
        <p:spPr>
          <a:xfrm>
            <a:off x="2365073" y="3599179"/>
            <a:ext cx="192398" cy="2769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>
                <a:solidFill>
                  <a:srgbClr val="3F6797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  <a:uFillTx/>
              </a:defRPr>
            </a:pPr>
            <a:r>
              <a:rPr b="1">
                <a:solidFill>
                  <a:srgbClr val="3F6797"/>
                </a:solidFill>
                <a:uFill>
                  <a:solidFill/>
                </a:uFill>
              </a:rPr>
              <a:t>Zr</a:t>
            </a:r>
          </a:p>
        </p:txBody>
      </p:sp>
      <p:pic>
        <p:nvPicPr>
          <p:cNvPr id="223" name="Image 1" descr="chart5DCH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81" y="941667"/>
            <a:ext cx="5105663" cy="3364561"/>
          </a:xfrm>
          <a:prstGeom prst="rect">
            <a:avLst/>
          </a:prstGeom>
        </p:spPr>
      </p:pic>
      <p:sp>
        <p:nvSpPr>
          <p:cNvPr id="224" name="Rectangle 223"/>
          <p:cNvSpPr/>
          <p:nvPr/>
        </p:nvSpPr>
        <p:spPr>
          <a:xfrm>
            <a:off x="6269909" y="2650225"/>
            <a:ext cx="543060" cy="32400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Box 1"/>
          <p:cNvSpPr txBox="1"/>
          <p:nvPr/>
        </p:nvSpPr>
        <p:spPr>
          <a:xfrm>
            <a:off x="5044957" y="5420675"/>
            <a:ext cx="481157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Rich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variety of nuclear shapes 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blate and </a:t>
            </a:r>
            <a:r>
              <a:rPr kumimoji="0" lang="en-GB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prolate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 minima, varying with (Z,N)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Shape coexistence</a:t>
            </a:r>
            <a:endParaRPr lang="en-GB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</a:pPr>
            <a:r>
              <a:rPr lang="en-GB" baseline="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Triaxial</a:t>
            </a:r>
            <a:r>
              <a:rPr lang="en-GB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degree very important,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e.g. </a:t>
            </a:r>
            <a:r>
              <a:rPr lang="en-GB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</a:t>
            </a:r>
            <a:r>
              <a:rPr lang="en-GB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isotopes </a:t>
            </a:r>
            <a:endParaRPr lang="en-GB" baseline="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  <p:bldP spid="213" grpId="2" animBg="1" advAuto="0"/>
      <p:bldP spid="216" grpId="3" animBg="1" advAuto="0"/>
      <p:bldP spid="219" grpId="4" animBg="1" advAuto="0"/>
      <p:bldP spid="220" grpId="5" animBg="1" advAuto="0"/>
      <p:bldP spid="221" grpId="6" animBg="1" advAuto="0"/>
      <p:bldP spid="224" grpId="0" animBg="1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3</a:t>
            </a:fld>
            <a:endParaRPr sz="11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609451" y="44450"/>
            <a:ext cx="9181325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434340">
              <a:defRPr sz="266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660">
                <a:uFill>
                  <a:solidFill/>
                </a:uFill>
              </a:rPr>
              <a:t>Shape evolution in neutron-rich nuclei around A~100</a:t>
            </a:r>
          </a:p>
        </p:txBody>
      </p:sp>
      <p:pic>
        <p:nvPicPr>
          <p:cNvPr id="22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258" y="1190384"/>
            <a:ext cx="8742496" cy="512913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1924737" y="731717"/>
            <a:ext cx="59627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Potential energy surfaces for </a:t>
            </a:r>
            <a:r>
              <a:rPr sz="1200" baseline="-8333">
                <a:uFill>
                  <a:solidFill/>
                </a:uFill>
              </a:rPr>
              <a:t>44</a:t>
            </a:r>
            <a:r>
              <a:rPr>
                <a:uFill>
                  <a:solidFill/>
                </a:uFill>
              </a:rPr>
              <a:t>Ru isotopes from  FRLDM model  </a:t>
            </a:r>
          </a:p>
        </p:txBody>
      </p:sp>
      <p:sp>
        <p:nvSpPr>
          <p:cNvPr id="229" name="Shape 229"/>
          <p:cNvSpPr/>
          <p:nvPr/>
        </p:nvSpPr>
        <p:spPr>
          <a:xfrm>
            <a:off x="5655133" y="6312280"/>
            <a:ext cx="338289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R="457200">
              <a:defRPr sz="1200"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200"/>
              <a:t>P. Moeller et al., At. Data Nucl. Data Tabl. 94 (2008)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11962988" y="6579348"/>
            <a:ext cx="2311400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4</a:t>
            </a:fld>
            <a:endParaRPr sz="1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609451" y="58904"/>
            <a:ext cx="9181325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434340">
              <a:defRPr sz="266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660" dirty="0">
                <a:uFill>
                  <a:solidFill/>
                </a:uFill>
              </a:rPr>
              <a:t>Evidence for shape changes at N=60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75463" y="585375"/>
            <a:ext cx="4118267" cy="6212939"/>
            <a:chOff x="744992" y="643106"/>
            <a:chExt cx="3801480" cy="6212939"/>
          </a:xfrm>
        </p:grpSpPr>
        <p:pic>
          <p:nvPicPr>
            <p:cNvPr id="232" name="mediu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4992" y="1294077"/>
              <a:ext cx="3654435" cy="516163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4" name="Shape 234"/>
            <p:cNvSpPr/>
            <p:nvPr/>
          </p:nvSpPr>
          <p:spPr>
            <a:xfrm>
              <a:off x="1212342" y="6532880"/>
              <a:ext cx="2818820" cy="3231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500"/>
              </a:lvl1pPr>
            </a:lstStyle>
            <a:p>
              <a:pPr lvl="0">
                <a:defRPr sz="1800">
                  <a:uFillTx/>
                </a:defRPr>
              </a:pPr>
              <a:r>
                <a:rPr sz="1500" dirty="0">
                  <a:uFill>
                    <a:solidFill/>
                  </a:uFill>
                </a:rPr>
                <a:t>S. Naimi et al., PRL 105 (2010) 032502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1076475" y="643106"/>
              <a:ext cx="3469997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 dirty="0">
                  <a:uFill>
                    <a:solidFill/>
                  </a:uFill>
                </a:rPr>
                <a:t>Two-neutron separation </a:t>
              </a:r>
              <a:r>
                <a:rPr dirty="0" smtClean="0">
                  <a:uFill>
                    <a:solidFill/>
                  </a:uFill>
                </a:rPr>
                <a:t>energies</a:t>
              </a:r>
              <a:r>
                <a:rPr lang="en-US" dirty="0" smtClean="0">
                  <a:uFill>
                    <a:solidFill/>
                  </a:uFill>
                </a:rPr>
                <a:t> (S</a:t>
              </a:r>
              <a:r>
                <a:rPr lang="en-US" baseline="-25000" dirty="0" smtClean="0">
                  <a:uFill>
                    <a:solidFill/>
                  </a:uFill>
                </a:rPr>
                <a:t>2n</a:t>
              </a:r>
              <a:r>
                <a:rPr lang="en-US" dirty="0" smtClean="0">
                  <a:uFill>
                    <a:solidFill/>
                  </a:uFill>
                </a:rPr>
                <a:t>)</a:t>
              </a:r>
              <a:endParaRPr dirty="0">
                <a:uFill>
                  <a:solidFill/>
                </a:uFill>
              </a:endParaRPr>
            </a:p>
            <a:p>
              <a:pPr lvl="0" algn="ctr">
                <a:defRPr>
                  <a:uFillTx/>
                </a:defRPr>
              </a:pPr>
              <a:r>
                <a:rPr dirty="0">
                  <a:uFill>
                    <a:solidFill/>
                  </a:uFill>
                </a:rPr>
                <a:t>and mean square </a:t>
              </a:r>
              <a:r>
                <a:rPr dirty="0" smtClean="0">
                  <a:uFill>
                    <a:solidFill/>
                  </a:uFill>
                </a:rPr>
                <a:t>radii</a:t>
              </a:r>
              <a:r>
                <a:rPr lang="en-US" dirty="0" smtClean="0">
                  <a:uFill>
                    <a:solidFill/>
                  </a:uFill>
                </a:rPr>
                <a:t> (</a:t>
              </a:r>
              <a:r>
                <a:rPr lang="en-US" dirty="0" smtClean="0">
                  <a:uFill>
                    <a:solidFill/>
                  </a:uFill>
                  <a:latin typeface="Symbol" charset="2"/>
                  <a:cs typeface="Symbol" charset="2"/>
                </a:rPr>
                <a:t>d&lt;</a:t>
              </a:r>
              <a:r>
                <a:rPr lang="en-US" dirty="0" smtClean="0">
                  <a:uFill>
                    <a:solidFill/>
                  </a:uFill>
                </a:rPr>
                <a:t>r</a:t>
              </a:r>
              <a:r>
                <a:rPr lang="en-US" baseline="30000" dirty="0" smtClean="0">
                  <a:uFill>
                    <a:solidFill/>
                  </a:uFill>
                </a:rPr>
                <a:t>2</a:t>
              </a:r>
              <a:r>
                <a:rPr lang="en-US" dirty="0" smtClean="0">
                  <a:uFill>
                    <a:solidFill/>
                  </a:uFill>
                </a:rPr>
                <a:t>&gt;)</a:t>
              </a:r>
              <a:endParaRPr dirty="0">
                <a:uFill>
                  <a:solidFill/>
                </a:uFill>
              </a:endParaRPr>
            </a:p>
          </p:txBody>
        </p:sp>
      </p:grpSp>
      <p:sp>
        <p:nvSpPr>
          <p:cNvPr id="238" name="Shape 238"/>
          <p:cNvSpPr/>
          <p:nvPr/>
        </p:nvSpPr>
        <p:spPr>
          <a:xfrm>
            <a:off x="1909759" y="655807"/>
            <a:ext cx="2118527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Excitation energies of 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first 2</a:t>
            </a:r>
            <a:r>
              <a:rPr baseline="31999">
                <a:uFill>
                  <a:solidFill/>
                </a:uFill>
              </a:rPr>
              <a:t>+</a:t>
            </a:r>
            <a:r>
              <a:rPr>
                <a:uFill>
                  <a:solidFill/>
                </a:uFill>
              </a:rPr>
              <a:t> and 4</a:t>
            </a:r>
            <a:r>
              <a:rPr baseline="31999">
                <a:uFill>
                  <a:solidFill/>
                </a:uFill>
              </a:rPr>
              <a:t>+</a:t>
            </a:r>
            <a:r>
              <a:rPr>
                <a:uFill>
                  <a:solidFill/>
                </a:uFill>
              </a:rPr>
              <a:t> states</a:t>
            </a:r>
          </a:p>
        </p:txBody>
      </p:sp>
      <p:sp>
        <p:nvSpPr>
          <p:cNvPr id="239" name="Shape 239"/>
          <p:cNvSpPr/>
          <p:nvPr/>
        </p:nvSpPr>
        <p:spPr>
          <a:xfrm>
            <a:off x="7352508" y="2651624"/>
            <a:ext cx="1199746" cy="665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462574" y="4094672"/>
            <a:ext cx="650702" cy="1495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38100">
            <a:solidFill>
              <a:srgbClr val="FF0000"/>
            </a:solidFill>
            <a:round/>
          </a:ln>
        </p:spPr>
        <p:txBody>
          <a:bodyPr lIns="0" tIns="0" rIns="0" bIns="0" anchor="ctr"/>
          <a:lstStyle/>
          <a:p>
            <a:pPr lvl="0" defTabSz="914400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13" name="Image 30" descr="e2_bi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/>
          <a:stretch/>
        </p:blipFill>
        <p:spPr>
          <a:xfrm rot="5400000">
            <a:off x="1572982" y="698848"/>
            <a:ext cx="2598657" cy="3781703"/>
          </a:xfrm>
          <a:prstGeom prst="rect">
            <a:avLst/>
          </a:prstGeom>
        </p:spPr>
      </p:pic>
      <p:pic>
        <p:nvPicPr>
          <p:cNvPr id="14" name="Image 1" descr="r4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5096" y="3248166"/>
            <a:ext cx="2835151" cy="37824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3" animBg="1" advAuto="0"/>
      <p:bldP spid="239" grpId="1" animBg="1" advAuto="0"/>
      <p:bldP spid="240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/>
          <p:nvPr/>
        </p:nvSpPr>
        <p:spPr>
          <a:xfrm>
            <a:off x="2160349" y="6724058"/>
            <a:ext cx="6354531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50000"/>
              </a:lnSpc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Étude de la structure des noyaux riches en neutrons dans la région A~100</a:t>
            </a:r>
          </a:p>
        </p:txBody>
      </p:sp>
      <p:pic>
        <p:nvPicPr>
          <p:cNvPr id="804" name="image4.png" descr="b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9671" y="359969"/>
            <a:ext cx="4487331" cy="3106614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Shape 806"/>
          <p:cNvSpPr/>
          <p:nvPr/>
        </p:nvSpPr>
        <p:spPr>
          <a:xfrm>
            <a:off x="609451" y="44450"/>
            <a:ext cx="9181325" cy="574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ctr" defTabSz="434340">
              <a:defRPr sz="266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uFillTx/>
              </a:defRPr>
            </a:pPr>
            <a:r>
              <a:rPr sz="2660">
                <a:uFill>
                  <a:solidFill/>
                </a:uFill>
              </a:rPr>
              <a:t>Shape evolution in neutron-rich nuclei around A~100</a:t>
            </a:r>
          </a:p>
        </p:txBody>
      </p:sp>
      <p:sp>
        <p:nvSpPr>
          <p:cNvPr id="807" name="Shape 807"/>
          <p:cNvSpPr/>
          <p:nvPr/>
        </p:nvSpPr>
        <p:spPr>
          <a:xfrm>
            <a:off x="1399222" y="3518747"/>
            <a:ext cx="59028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N=60</a:t>
            </a:r>
          </a:p>
        </p:txBody>
      </p:sp>
      <p:sp>
        <p:nvSpPr>
          <p:cNvPr id="808" name="Shape 808"/>
          <p:cNvSpPr/>
          <p:nvPr/>
        </p:nvSpPr>
        <p:spPr>
          <a:xfrm>
            <a:off x="564488" y="6161100"/>
            <a:ext cx="479265" cy="196609"/>
          </a:xfrm>
          <a:prstGeom prst="rightArrow">
            <a:avLst>
              <a:gd name="adj1" fmla="val 50000"/>
              <a:gd name="adj2" fmla="val 35156"/>
            </a:avLst>
          </a:prstGeom>
          <a:solidFill>
            <a:srgbClr val="000090"/>
          </a:solidFill>
          <a:ln w="12700">
            <a:solidFill>
              <a:srgbClr val="000090"/>
            </a:solidFill>
            <a:round/>
          </a:ln>
        </p:spPr>
        <p:txBody>
          <a:bodyPr lIns="65023" tIns="65023" rIns="65023" bIns="65023" anchor="ctr"/>
          <a:lstStyle/>
          <a:p>
            <a:pPr lvl="0" algn="ctr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09" name="Shape 809"/>
          <p:cNvSpPr/>
          <p:nvPr/>
        </p:nvSpPr>
        <p:spPr>
          <a:xfrm>
            <a:off x="1146341" y="6045200"/>
            <a:ext cx="11860669" cy="409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>
              <a:spcBef>
                <a:spcPts val="300"/>
              </a:spcBef>
              <a:defRPr b="1"/>
            </a:lvl1pPr>
          </a:lstStyle>
          <a:p>
            <a:pPr lvl="0">
              <a:defRPr b="0">
                <a:uFillTx/>
              </a:defRPr>
            </a:pPr>
            <a:r>
              <a:rPr b="1" dirty="0">
                <a:uFill>
                  <a:solidFill/>
                </a:uFill>
              </a:rPr>
              <a:t>Life time measurements in </a:t>
            </a:r>
            <a:r>
              <a:rPr b="1" dirty="0" smtClean="0">
                <a:uFill>
                  <a:solidFill/>
                </a:uFill>
              </a:rPr>
              <a:t>more </a:t>
            </a:r>
            <a:r>
              <a:rPr b="1" dirty="0">
                <a:uFill>
                  <a:solidFill/>
                </a:uFill>
              </a:rPr>
              <a:t>neutron-rich isotopes and towards higher spins</a:t>
            </a:r>
          </a:p>
        </p:txBody>
      </p:sp>
      <p:sp>
        <p:nvSpPr>
          <p:cNvPr id="810" name="Shape 810"/>
          <p:cNvSpPr/>
          <p:nvPr/>
        </p:nvSpPr>
        <p:spPr>
          <a:xfrm>
            <a:off x="564488" y="6516700"/>
            <a:ext cx="479265" cy="196609"/>
          </a:xfrm>
          <a:prstGeom prst="rightArrow">
            <a:avLst>
              <a:gd name="adj1" fmla="val 50000"/>
              <a:gd name="adj2" fmla="val 35156"/>
            </a:avLst>
          </a:prstGeom>
          <a:solidFill>
            <a:srgbClr val="000090"/>
          </a:solidFill>
          <a:ln w="12700">
            <a:solidFill>
              <a:srgbClr val="000090"/>
            </a:solidFill>
            <a:round/>
          </a:ln>
        </p:spPr>
        <p:txBody>
          <a:bodyPr lIns="65023" tIns="65023" rIns="65023" bIns="65023" anchor="ctr"/>
          <a:lstStyle/>
          <a:p>
            <a:pPr lvl="0" algn="ctr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1146341" y="6400800"/>
            <a:ext cx="11860669" cy="409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>
              <a:spcBef>
                <a:spcPts val="300"/>
              </a:spcBef>
              <a:defRPr b="1"/>
            </a:lvl1pPr>
          </a:lstStyle>
          <a:p>
            <a:pPr lvl="0">
              <a:defRPr b="0">
                <a:uFillTx/>
              </a:defRPr>
            </a:pPr>
            <a:r>
              <a:rPr lang="en-US" b="1" dirty="0" smtClean="0">
                <a:uFill>
                  <a:solidFill/>
                </a:uFill>
              </a:rPr>
              <a:t>wide range of lifetimes from (a few) picoseconds to several nanoseconds</a:t>
            </a:r>
            <a:endParaRPr b="1" dirty="0">
              <a:uFill>
                <a:solidFill/>
              </a:uFill>
            </a:endParaRPr>
          </a:p>
        </p:txBody>
      </p:sp>
      <p:sp>
        <p:nvSpPr>
          <p:cNvPr id="812" name="Shape 812"/>
          <p:cNvSpPr/>
          <p:nvPr/>
        </p:nvSpPr>
        <p:spPr>
          <a:xfrm>
            <a:off x="5393089" y="4704024"/>
            <a:ext cx="4810049" cy="135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lvl="0">
              <a:spcBef>
                <a:spcPts val="300"/>
              </a:spcBef>
              <a:buClr>
                <a:srgbClr val="1F1E64"/>
              </a:buClr>
              <a:buSzPct val="50000"/>
              <a:defRPr>
                <a:uFillTx/>
              </a:defRPr>
            </a:pPr>
            <a:r>
              <a:rPr lang="en-US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Need for more detailed information</a:t>
            </a:r>
          </a:p>
          <a:p>
            <a:pPr lvl="0">
              <a:spcBef>
                <a:spcPts val="300"/>
              </a:spcBef>
              <a:buClr>
                <a:srgbClr val="1F1E64"/>
              </a:buClr>
              <a:buSzPct val="50000"/>
              <a:defRPr>
                <a:uFillTx/>
              </a:defRPr>
            </a:pPr>
            <a:r>
              <a:rPr lang="en-GB" dirty="0">
                <a:sym typeface="Symbol"/>
              </a:rPr>
              <a:t>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ollectivity </a:t>
            </a:r>
            <a:r>
              <a:rPr lang="en-US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beyond first </a:t>
            </a:r>
            <a:r>
              <a:rPr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aseline="30000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state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300"/>
              </a:spcBef>
              <a:buClr>
                <a:srgbClr val="1F1E64"/>
              </a:buClr>
              <a:buSzPct val="50000"/>
              <a:defRPr>
                <a:uFillTx/>
              </a:defRPr>
            </a:pPr>
            <a:r>
              <a:rPr lang="en-GB" dirty="0">
                <a:sym typeface="Symbol"/>
              </a:rPr>
              <a:t>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in more neutron rich </a:t>
            </a:r>
            <a:r>
              <a:rPr lang="en-US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nuclei</a:t>
            </a:r>
            <a:endParaRPr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300"/>
              </a:spcBef>
              <a:buClr>
                <a:srgbClr val="1F1E64"/>
              </a:buClr>
              <a:buSzPct val="50000"/>
              <a:defRPr>
                <a:uFillTx/>
              </a:defRPr>
            </a:pPr>
            <a:r>
              <a:rPr lang="en-GB" dirty="0">
                <a:sym typeface="Symbol"/>
              </a:rPr>
              <a:t>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US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uadrupole </a:t>
            </a:r>
            <a:r>
              <a:rPr dirty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moments </a:t>
            </a:r>
            <a:r>
              <a:rPr lang="en-US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err="1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Coulex</a:t>
            </a:r>
            <a:r>
              <a:rPr lang="en-US" dirty="0" smtClean="0"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0096" y="3382508"/>
            <a:ext cx="5572125" cy="259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 30" descr="e2_bi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/>
          <a:stretch/>
        </p:blipFill>
        <p:spPr>
          <a:xfrm rot="5400000">
            <a:off x="1415194" y="34540"/>
            <a:ext cx="2727188" cy="39687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1" animBg="1" advAuto="0"/>
      <p:bldP spid="807" grpId="2" animBg="1" advAuto="0"/>
      <p:bldP spid="808" grpId="6" animBg="1" advAuto="0"/>
      <p:bldP spid="809" grpId="5" animBg="1" advAuto="0"/>
      <p:bldP spid="810" grpId="8" animBg="1" advAuto="0"/>
      <p:bldP spid="811" grpId="7" animBg="1" advAuto="0"/>
      <p:bldP spid="812" grpId="4" animBg="1" advAuto="0"/>
      <p:bldP spid="813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>
            <a:spLocks noGrp="1"/>
          </p:cNvSpPr>
          <p:nvPr>
            <p:ph type="sldNum" sz="quarter" idx="2"/>
          </p:nvPr>
        </p:nvSpPr>
        <p:spPr>
          <a:xfrm>
            <a:off x="7594600" y="6637080"/>
            <a:ext cx="2311400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6</a:t>
            </a:fld>
            <a:endParaRPr sz="12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sp>
        <p:nvSpPr>
          <p:cNvPr id="817" name="Shape 817"/>
          <p:cNvSpPr/>
          <p:nvPr/>
        </p:nvSpPr>
        <p:spPr>
          <a:xfrm>
            <a:off x="350838" y="-26989"/>
            <a:ext cx="9672108" cy="647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 dirty="0">
                <a:uFill>
                  <a:solidFill/>
                </a:uFill>
              </a:rPr>
              <a:t>In-flight studies of fission fragments at </a:t>
            </a:r>
            <a:r>
              <a:rPr sz="2800" dirty="0" smtClean="0">
                <a:uFill>
                  <a:solidFill/>
                </a:uFill>
              </a:rPr>
              <a:t>GANIL</a:t>
            </a:r>
            <a:r>
              <a:rPr lang="en-US" sz="2800" dirty="0" smtClean="0">
                <a:uFill>
                  <a:solidFill/>
                </a:uFill>
              </a:rPr>
              <a:t> (E604)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2152706" y="6760879"/>
            <a:ext cx="6392748" cy="1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50000"/>
              </a:lnSpc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Étude de la structure des noyaux riches en neutrons dans la région A~100</a:t>
            </a:r>
            <a:endParaRPr sz="120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Shape 819"/>
          <p:cNvSpPr/>
          <p:nvPr/>
        </p:nvSpPr>
        <p:spPr>
          <a:xfrm>
            <a:off x="7099300" y="6511759"/>
            <a:ext cx="23114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￼</a:t>
            </a:r>
          </a:p>
        </p:txBody>
      </p:sp>
      <p:pic>
        <p:nvPicPr>
          <p:cNvPr id="820" name="image7.jpg" descr="vamos+exo-reel.jpg                                             00004D70Macintosh HD                   B6B8605F: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6353" y="5216485"/>
            <a:ext cx="2754516" cy="1276514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Shape 821"/>
          <p:cNvSpPr/>
          <p:nvPr/>
        </p:nvSpPr>
        <p:spPr>
          <a:xfrm>
            <a:off x="7313795" y="5372403"/>
            <a:ext cx="2372313" cy="738664"/>
          </a:xfrm>
          <a:prstGeom prst="rect">
            <a:avLst/>
          </a:prstGeom>
          <a:ln>
            <a:solidFill>
              <a:srgbClr val="C0504D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>
                <a:uFillTx/>
              </a:defRPr>
            </a:pPr>
            <a:r>
              <a:rPr sz="120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+mn-lt"/>
                <a:ea typeface="+mn-ea"/>
                <a:cs typeface="+mn-cs"/>
                <a:sym typeface="Helvetica"/>
              </a:rPr>
              <a:t>VAMOS spectrometer</a:t>
            </a:r>
          </a:p>
          <a:p>
            <a:pPr lvl="0">
              <a:defRPr>
                <a:uFillTx/>
              </a:defRPr>
            </a:pPr>
            <a:endParaRPr sz="1200" dirty="0">
              <a:solidFill>
                <a:srgbClr val="C0504D"/>
              </a:solidFill>
              <a:uFill>
                <a:solidFill>
                  <a:srgbClr val="C0504D"/>
                </a:solidFill>
              </a:uFill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>
                <a:uFillTx/>
              </a:defRPr>
            </a:pPr>
            <a:r>
              <a:rPr lang="en-US" sz="1200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  </a:t>
            </a:r>
            <a:r>
              <a:rPr sz="1200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Fission </a:t>
            </a:r>
            <a:r>
              <a:rPr sz="1200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fragment identification </a:t>
            </a:r>
            <a:endParaRPr lang="en-US" sz="1200" dirty="0" smtClean="0">
              <a:uFill>
                <a:solidFill/>
              </a:uFill>
              <a:latin typeface="+mn-lt"/>
              <a:ea typeface="+mn-ea"/>
              <a:cs typeface="+mn-cs"/>
              <a:sym typeface="Helvetica"/>
            </a:endParaRPr>
          </a:p>
          <a:p>
            <a:pPr lvl="0">
              <a:defRPr>
                <a:uFillTx/>
              </a:defRPr>
            </a:pPr>
            <a:r>
              <a:rPr lang="en-US" sz="1200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  </a:t>
            </a:r>
            <a:r>
              <a:rPr sz="1200" dirty="0" smtClean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in </a:t>
            </a:r>
            <a:r>
              <a:rPr sz="1200" dirty="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q, M and Z </a:t>
            </a:r>
          </a:p>
        </p:txBody>
      </p:sp>
      <p:grpSp>
        <p:nvGrpSpPr>
          <p:cNvPr id="838" name="Group 838"/>
          <p:cNvGrpSpPr/>
          <p:nvPr/>
        </p:nvGrpSpPr>
        <p:grpSpPr>
          <a:xfrm>
            <a:off x="2560315" y="1858701"/>
            <a:ext cx="1507327" cy="4630967"/>
            <a:chOff x="0" y="0"/>
            <a:chExt cx="1391377" cy="4630965"/>
          </a:xfrm>
        </p:grpSpPr>
        <p:pic>
          <p:nvPicPr>
            <p:cNvPr id="822" name="image6.jpg" descr="P1010957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-231896" y="3007692"/>
              <a:ext cx="1855169" cy="1391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3" name="Shape 823"/>
            <p:cNvSpPr/>
            <p:nvPr/>
          </p:nvSpPr>
          <p:spPr>
            <a:xfrm>
              <a:off x="0" y="1980943"/>
              <a:ext cx="1390872" cy="369332"/>
            </a:xfrm>
            <a:prstGeom prst="rect">
              <a:avLst/>
            </a:prstGeom>
            <a:noFill/>
            <a:ln w="9525" cap="flat">
              <a:solidFill>
                <a:srgbClr val="1F497D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 sz="1200">
                  <a:solidFill>
                    <a:srgbClr val="1F497D"/>
                  </a:solidFill>
                  <a:uFill>
                    <a:solidFill>
                      <a:srgbClr val="1F497D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 EXOGAM</a:t>
              </a:r>
            </a:p>
            <a:p>
              <a:pPr lvl="0" algn="ctr"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10 Ge Clover det.</a:t>
              </a:r>
            </a:p>
          </p:txBody>
        </p:sp>
        <p:grpSp>
          <p:nvGrpSpPr>
            <p:cNvPr id="830" name="Group 830"/>
            <p:cNvGrpSpPr/>
            <p:nvPr/>
          </p:nvGrpSpPr>
          <p:grpSpPr>
            <a:xfrm>
              <a:off x="20609" y="0"/>
              <a:ext cx="1162944" cy="552946"/>
              <a:chOff x="0" y="0"/>
              <a:chExt cx="1162942" cy="552945"/>
            </a:xfrm>
          </p:grpSpPr>
          <p:grpSp>
            <p:nvGrpSpPr>
              <p:cNvPr id="826" name="Group 826"/>
              <p:cNvGrpSpPr/>
              <p:nvPr/>
            </p:nvGrpSpPr>
            <p:grpSpPr>
              <a:xfrm>
                <a:off x="0" y="0"/>
                <a:ext cx="542987" cy="552946"/>
                <a:chOff x="0" y="0"/>
                <a:chExt cx="542986" cy="552945"/>
              </a:xfrm>
            </p:grpSpPr>
            <p:sp>
              <p:nvSpPr>
                <p:cNvPr id="824" name="Shape 824"/>
                <p:cNvSpPr/>
                <p:nvPr/>
              </p:nvSpPr>
              <p:spPr>
                <a:xfrm rot="18676853">
                  <a:off x="108395" y="194240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25" name="Shape 825"/>
                <p:cNvSpPr/>
                <p:nvPr/>
              </p:nvSpPr>
              <p:spPr>
                <a:xfrm rot="19994015">
                  <a:off x="311595" y="16440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829" name="Group 829"/>
              <p:cNvGrpSpPr/>
              <p:nvPr/>
            </p:nvGrpSpPr>
            <p:grpSpPr>
              <a:xfrm>
                <a:off x="619956" y="0"/>
                <a:ext cx="542987" cy="552946"/>
                <a:chOff x="0" y="0"/>
                <a:chExt cx="542986" cy="552945"/>
              </a:xfrm>
            </p:grpSpPr>
            <p:sp>
              <p:nvSpPr>
                <p:cNvPr id="827" name="Shape 827"/>
                <p:cNvSpPr/>
                <p:nvPr/>
              </p:nvSpPr>
              <p:spPr>
                <a:xfrm rot="2923147" flipH="1">
                  <a:off x="275840" y="194240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28" name="Shape 828"/>
                <p:cNvSpPr/>
                <p:nvPr/>
              </p:nvSpPr>
              <p:spPr>
                <a:xfrm rot="1605985" flipH="1">
                  <a:off x="72640" y="16440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</p:grpSp>
        <p:grpSp>
          <p:nvGrpSpPr>
            <p:cNvPr id="837" name="Group 837"/>
            <p:cNvGrpSpPr/>
            <p:nvPr/>
          </p:nvGrpSpPr>
          <p:grpSpPr>
            <a:xfrm>
              <a:off x="33309" y="1353186"/>
              <a:ext cx="1162944" cy="552947"/>
              <a:chOff x="0" y="0"/>
              <a:chExt cx="1162942" cy="552945"/>
            </a:xfrm>
          </p:grpSpPr>
          <p:grpSp>
            <p:nvGrpSpPr>
              <p:cNvPr id="833" name="Group 833"/>
              <p:cNvGrpSpPr/>
              <p:nvPr/>
            </p:nvGrpSpPr>
            <p:grpSpPr>
              <a:xfrm>
                <a:off x="0" y="0"/>
                <a:ext cx="542987" cy="552946"/>
                <a:chOff x="0" y="0"/>
                <a:chExt cx="542986" cy="552945"/>
              </a:xfrm>
            </p:grpSpPr>
            <p:sp>
              <p:nvSpPr>
                <p:cNvPr id="831" name="Shape 831"/>
                <p:cNvSpPr/>
                <p:nvPr/>
              </p:nvSpPr>
              <p:spPr>
                <a:xfrm rot="13723148" flipH="1">
                  <a:off x="108395" y="-1658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32" name="Shape 832"/>
                <p:cNvSpPr/>
                <p:nvPr/>
              </p:nvSpPr>
              <p:spPr>
                <a:xfrm rot="12405985" flipH="1">
                  <a:off x="311595" y="176142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836" name="Group 836"/>
              <p:cNvGrpSpPr/>
              <p:nvPr/>
            </p:nvGrpSpPr>
            <p:grpSpPr>
              <a:xfrm>
                <a:off x="619956" y="0"/>
                <a:ext cx="542987" cy="552946"/>
                <a:chOff x="0" y="0"/>
                <a:chExt cx="542986" cy="552945"/>
              </a:xfrm>
            </p:grpSpPr>
            <p:sp>
              <p:nvSpPr>
                <p:cNvPr id="834" name="Shape 834"/>
                <p:cNvSpPr/>
                <p:nvPr/>
              </p:nvSpPr>
              <p:spPr>
                <a:xfrm rot="7876852">
                  <a:off x="275840" y="-1658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35" name="Shape 835"/>
                <p:cNvSpPr/>
                <p:nvPr/>
              </p:nvSpPr>
              <p:spPr>
                <a:xfrm rot="9194015">
                  <a:off x="72640" y="176142"/>
                  <a:ext cx="158751" cy="360363"/>
                </a:xfrm>
                <a:prstGeom prst="rect">
                  <a:avLst/>
                </a:prstGeom>
                <a:solidFill>
                  <a:srgbClr val="4F81BD"/>
                </a:solidFill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</p:grpSp>
      </p:grpSp>
      <p:sp>
        <p:nvSpPr>
          <p:cNvPr id="839" name="Shape 839"/>
          <p:cNvSpPr/>
          <p:nvPr/>
        </p:nvSpPr>
        <p:spPr>
          <a:xfrm>
            <a:off x="556616" y="847079"/>
            <a:ext cx="897924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85750" lvl="0" indent="-285750">
              <a:buClr>
                <a:srgbClr val="1F1E64"/>
              </a:buClr>
              <a:buSzPct val="50000"/>
              <a:buFont typeface="Wingdings"/>
              <a:buChar char="◆"/>
              <a:defRPr>
                <a:uFillTx/>
              </a:defRPr>
            </a:pPr>
            <a:r>
              <a:rPr>
                <a:uFill>
                  <a:solidFill/>
                </a:uFill>
              </a:rPr>
              <a:t>Fusion-fission reaction </a:t>
            </a:r>
            <a:r>
              <a:rPr baseline="30444">
                <a:uFill>
                  <a:solidFill/>
                </a:uFill>
              </a:rPr>
              <a:t>238</a:t>
            </a:r>
            <a:r>
              <a:rPr>
                <a:uFill>
                  <a:solidFill/>
                </a:uFill>
              </a:rPr>
              <a:t>U + </a:t>
            </a:r>
            <a:r>
              <a:rPr baseline="30444">
                <a:uFill>
                  <a:solidFill/>
                </a:uFill>
              </a:rPr>
              <a:t>9</a:t>
            </a:r>
            <a:r>
              <a:rPr>
                <a:uFill>
                  <a:solidFill/>
                </a:uFill>
              </a:rPr>
              <a:t>Be in inverse kinematics (E* ≈ 45 MeV)</a:t>
            </a:r>
          </a:p>
        </p:txBody>
      </p:sp>
      <p:grpSp>
        <p:nvGrpSpPr>
          <p:cNvPr id="847" name="Group 847"/>
          <p:cNvGrpSpPr/>
          <p:nvPr/>
        </p:nvGrpSpPr>
        <p:grpSpPr>
          <a:xfrm>
            <a:off x="600987" y="1733477"/>
            <a:ext cx="5291021" cy="4021957"/>
            <a:chOff x="0" y="94535"/>
            <a:chExt cx="4884018" cy="4021956"/>
          </a:xfrm>
        </p:grpSpPr>
        <p:sp>
          <p:nvSpPr>
            <p:cNvPr id="840" name="Shape 840"/>
            <p:cNvSpPr/>
            <p:nvPr/>
          </p:nvSpPr>
          <p:spPr>
            <a:xfrm>
              <a:off x="0" y="2198764"/>
              <a:ext cx="1349947" cy="738664"/>
            </a:xfrm>
            <a:prstGeom prst="rect">
              <a:avLst/>
            </a:prstGeom>
            <a:noFill/>
            <a:ln w="9525" cap="flat">
              <a:solidFill>
                <a:srgbClr val="80808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Cologne Plunger</a:t>
              </a:r>
              <a:endParaRPr sz="120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+mn-lt"/>
                <a:ea typeface="+mn-ea"/>
                <a:cs typeface="+mn-cs"/>
                <a:sym typeface="Helvetica"/>
              </a:endParaRPr>
            </a:p>
            <a:p>
              <a:pPr lvl="0" algn="ctr"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7 distances : </a:t>
              </a:r>
            </a:p>
            <a:p>
              <a:pPr lvl="0" algn="ctr"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35 </a:t>
              </a:r>
              <a:r>
                <a:rPr sz="1200">
                  <a:uFill>
                    <a:solidFill/>
                  </a:u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→</a:t>
              </a: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1550 μm</a:t>
              </a:r>
            </a:p>
            <a:p>
              <a:pPr lvl="0" algn="ctr"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τ ~ 1- 100 ps </a:t>
              </a:r>
            </a:p>
          </p:txBody>
        </p:sp>
        <p:pic>
          <p:nvPicPr>
            <p:cNvPr id="841" name="image8.jpg" descr="P1010953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104030"/>
              <a:ext cx="1349947" cy="1012461"/>
            </a:xfrm>
            <a:prstGeom prst="rect">
              <a:avLst/>
            </a:prstGeom>
            <a:ln w="9525" cap="flat">
              <a:solidFill>
                <a:srgbClr val="4F6228"/>
              </a:solidFill>
              <a:prstDash val="solid"/>
              <a:round/>
            </a:ln>
            <a:effectLst/>
          </p:spPr>
        </p:pic>
        <p:sp>
          <p:nvSpPr>
            <p:cNvPr id="842" name="Shape 842"/>
            <p:cNvSpPr/>
            <p:nvPr/>
          </p:nvSpPr>
          <p:spPr>
            <a:xfrm>
              <a:off x="2471017" y="744200"/>
              <a:ext cx="76201" cy="762001"/>
            </a:xfrm>
            <a:prstGeom prst="rect">
              <a:avLst/>
            </a:prstGeom>
            <a:solidFill>
              <a:srgbClr val="B4B7A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3295348" y="94535"/>
              <a:ext cx="1588670" cy="4866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60000"/>
                </a:lnSpc>
                <a:spcBef>
                  <a:spcPts val="800"/>
                </a:spcBef>
                <a:defRPr>
                  <a:uFillTx/>
                </a:defRPr>
              </a:pPr>
              <a:r>
                <a:rPr sz="14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Degrader</a:t>
              </a:r>
            </a:p>
            <a:p>
              <a:pPr lvl="0" algn="ctr">
                <a:lnSpc>
                  <a:spcPct val="60000"/>
                </a:lnSpc>
                <a:spcBef>
                  <a:spcPts val="700"/>
                </a:spcBef>
                <a:defRPr>
                  <a:uFillTx/>
                </a:defRPr>
              </a:pPr>
              <a:r>
                <a:rPr sz="1200" baseline="29999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24</a:t>
              </a: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Mg 5 mg/cm</a:t>
              </a:r>
              <a:r>
                <a:rPr sz="1200" baseline="29999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2</a:t>
              </a:r>
            </a:p>
          </p:txBody>
        </p:sp>
        <p:sp>
          <p:nvSpPr>
            <p:cNvPr id="844" name="Shape 844"/>
            <p:cNvSpPr/>
            <p:nvPr/>
          </p:nvSpPr>
          <p:spPr>
            <a:xfrm flipH="1">
              <a:off x="2585318" y="283825"/>
              <a:ext cx="1062038" cy="646113"/>
            </a:xfrm>
            <a:prstGeom prst="line">
              <a:avLst/>
            </a:prstGeom>
            <a:noFill/>
            <a:ln w="9525" cap="flat">
              <a:solidFill>
                <a:srgbClr val="B4B7AD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2128117" y="1518901"/>
              <a:ext cx="533401" cy="1846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70000"/>
                </a:lnSpc>
                <a:spcBef>
                  <a:spcPts val="900"/>
                </a:spcBef>
                <a:defRPr sz="1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600">
                  <a:uFill>
                    <a:solidFill/>
                  </a:uFill>
                </a:rPr>
                <a:t>d</a:t>
              </a:r>
            </a:p>
          </p:txBody>
        </p:sp>
        <p:sp>
          <p:nvSpPr>
            <p:cNvPr id="846" name="Shape 846"/>
            <p:cNvSpPr/>
            <p:nvPr/>
          </p:nvSpPr>
          <p:spPr>
            <a:xfrm>
              <a:off x="2224496" y="1583671"/>
              <a:ext cx="360822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872" name="Group 872"/>
          <p:cNvGrpSpPr/>
          <p:nvPr/>
        </p:nvGrpSpPr>
        <p:grpSpPr>
          <a:xfrm>
            <a:off x="3401748" y="2230741"/>
            <a:ext cx="6376989" cy="2819403"/>
            <a:chOff x="0" y="0"/>
            <a:chExt cx="5886450" cy="2819401"/>
          </a:xfrm>
        </p:grpSpPr>
        <p:sp>
          <p:nvSpPr>
            <p:cNvPr id="848" name="Shape 848"/>
            <p:cNvSpPr/>
            <p:nvPr/>
          </p:nvSpPr>
          <p:spPr>
            <a:xfrm>
              <a:off x="495300" y="274637"/>
              <a:ext cx="1244600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lnSpc>
                  <a:spcPct val="70000"/>
                </a:lnSpc>
                <a:spcBef>
                  <a:spcPts val="800"/>
                </a:spcBef>
                <a:defRPr>
                  <a:uFillTx/>
                </a:defRPr>
              </a:pPr>
              <a:r>
                <a:rPr sz="1400">
                  <a:uFill>
                    <a:solidFill/>
                  </a:uFill>
                  <a:latin typeface="Symbol"/>
                  <a:ea typeface="Symbol"/>
                  <a:cs typeface="Symbol"/>
                  <a:sym typeface="Symbol"/>
                </a:rPr>
                <a:t>θ</a:t>
              </a:r>
              <a:r>
                <a:rPr sz="14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=20°</a:t>
              </a:r>
            </a:p>
          </p:txBody>
        </p:sp>
        <p:sp>
          <p:nvSpPr>
            <p:cNvPr id="849" name="Shape 849"/>
            <p:cNvSpPr/>
            <p:nvPr/>
          </p:nvSpPr>
          <p:spPr>
            <a:xfrm>
              <a:off x="3522241" y="1618034"/>
              <a:ext cx="2337330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r">
                <a:spcBef>
                  <a:spcPts val="800"/>
                </a:spcBef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Ionisation chamber - </a:t>
              </a:r>
              <a:r>
                <a:rPr sz="1400" b="1">
                  <a:solidFill>
                    <a:srgbClr val="008000"/>
                  </a:solidFill>
                  <a:uFill>
                    <a:solidFill>
                      <a:srgbClr val="008000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ΔE</a:t>
              </a: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 </a:t>
              </a:r>
            </a:p>
          </p:txBody>
        </p:sp>
        <p:sp>
          <p:nvSpPr>
            <p:cNvPr id="850" name="Shape 850"/>
            <p:cNvSpPr/>
            <p:nvPr/>
          </p:nvSpPr>
          <p:spPr>
            <a:xfrm>
              <a:off x="4074720" y="2327375"/>
              <a:ext cx="175098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spcBef>
                  <a:spcPts val="800"/>
                </a:spcBef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Silicium detectors - </a:t>
              </a:r>
              <a:r>
                <a:rPr sz="1400" b="1">
                  <a:solidFill>
                    <a:srgbClr val="008000"/>
                  </a:solidFill>
                  <a:uFill>
                    <a:solidFill>
                      <a:srgbClr val="008000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E</a:t>
              </a:r>
              <a:r>
                <a:rPr sz="1400" b="1" baseline="-25000">
                  <a:solidFill>
                    <a:srgbClr val="008000"/>
                  </a:solidFill>
                  <a:uFill>
                    <a:solidFill>
                      <a:srgbClr val="008000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res</a:t>
              </a:r>
            </a:p>
          </p:txBody>
        </p:sp>
        <p:sp>
          <p:nvSpPr>
            <p:cNvPr id="851" name="Shape 851"/>
            <p:cNvSpPr/>
            <p:nvPr/>
          </p:nvSpPr>
          <p:spPr>
            <a:xfrm>
              <a:off x="4057650" y="346075"/>
              <a:ext cx="1828800" cy="143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r">
                <a:lnSpc>
                  <a:spcPct val="60000"/>
                </a:lnSpc>
                <a:spcBef>
                  <a:spcPts val="800"/>
                </a:spcBef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MWPPAC  - </a:t>
              </a:r>
              <a:r>
                <a:rPr sz="1400" b="1">
                  <a:solidFill>
                    <a:srgbClr val="008000"/>
                  </a:solidFill>
                  <a:uFill>
                    <a:solidFill>
                      <a:srgbClr val="008000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ToF</a:t>
              </a:r>
            </a:p>
          </p:txBody>
        </p:sp>
        <p:sp>
          <p:nvSpPr>
            <p:cNvPr id="852" name="Shape 852"/>
            <p:cNvSpPr/>
            <p:nvPr/>
          </p:nvSpPr>
          <p:spPr>
            <a:xfrm>
              <a:off x="1371600" y="197908"/>
              <a:ext cx="1600200" cy="138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70000"/>
                </a:lnSpc>
                <a:spcBef>
                  <a:spcPts val="70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Focussing quadrupoles</a:t>
              </a:r>
            </a:p>
          </p:txBody>
        </p:sp>
        <p:sp>
          <p:nvSpPr>
            <p:cNvPr id="853" name="Shape 853"/>
            <p:cNvSpPr/>
            <p:nvPr/>
          </p:nvSpPr>
          <p:spPr>
            <a:xfrm>
              <a:off x="2362200" y="609600"/>
              <a:ext cx="1600200" cy="138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70000"/>
                </a:lnSpc>
                <a:spcBef>
                  <a:spcPts val="700"/>
                </a:spcBef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200">
                  <a:uFill>
                    <a:solidFill/>
                  </a:uFill>
                </a:rPr>
                <a:t>Dipole</a:t>
              </a:r>
            </a:p>
          </p:txBody>
        </p:sp>
        <p:grpSp>
          <p:nvGrpSpPr>
            <p:cNvPr id="866" name="Group 866"/>
            <p:cNvGrpSpPr/>
            <p:nvPr/>
          </p:nvGrpSpPr>
          <p:grpSpPr>
            <a:xfrm>
              <a:off x="0" y="165938"/>
              <a:ext cx="4197957" cy="2629524"/>
              <a:chOff x="0" y="0"/>
              <a:chExt cx="4197956" cy="2629523"/>
            </a:xfrm>
          </p:grpSpPr>
          <p:sp>
            <p:nvSpPr>
              <p:cNvPr id="854" name="Shape 854"/>
              <p:cNvSpPr/>
              <p:nvPr/>
            </p:nvSpPr>
            <p:spPr>
              <a:xfrm rot="817385">
                <a:off x="1577975" y="423024"/>
                <a:ext cx="304800" cy="762002"/>
              </a:xfrm>
              <a:prstGeom prst="roundRect">
                <a:avLst>
                  <a:gd name="adj" fmla="val 16667"/>
                </a:avLst>
              </a:prstGeom>
              <a:solidFill>
                <a:srgbClr val="B9FC7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855" name="Shape 855"/>
              <p:cNvSpPr/>
              <p:nvPr/>
            </p:nvSpPr>
            <p:spPr>
              <a:xfrm rot="817385">
                <a:off x="1947862" y="513512"/>
                <a:ext cx="304801" cy="762001"/>
              </a:xfrm>
              <a:prstGeom prst="roundRect">
                <a:avLst>
                  <a:gd name="adj" fmla="val 16667"/>
                </a:avLst>
              </a:prstGeom>
              <a:solidFill>
                <a:srgbClr val="B9FC7C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856" name="Shape 856"/>
              <p:cNvSpPr/>
              <p:nvPr/>
            </p:nvSpPr>
            <p:spPr>
              <a:xfrm rot="2041077">
                <a:off x="2295525" y="684962"/>
                <a:ext cx="669926" cy="768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391"/>
              </a:solidFill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16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857" name="Shape 857"/>
              <p:cNvSpPr/>
              <p:nvPr/>
            </p:nvSpPr>
            <p:spPr>
              <a:xfrm flipH="1">
                <a:off x="1214757" y="-1"/>
                <a:ext cx="272436" cy="1344273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grpSp>
            <p:nvGrpSpPr>
              <p:cNvPr id="863" name="Group 863"/>
              <p:cNvGrpSpPr/>
              <p:nvPr/>
            </p:nvGrpSpPr>
            <p:grpSpPr>
              <a:xfrm>
                <a:off x="2660558" y="1076181"/>
                <a:ext cx="1537399" cy="1553342"/>
                <a:chOff x="0" y="0"/>
                <a:chExt cx="1537397" cy="1553341"/>
              </a:xfrm>
            </p:grpSpPr>
            <p:sp>
              <p:nvSpPr>
                <p:cNvPr id="858" name="Shape 858"/>
                <p:cNvSpPr/>
                <p:nvPr/>
              </p:nvSpPr>
              <p:spPr>
                <a:xfrm flipH="1">
                  <a:off x="0" y="0"/>
                  <a:ext cx="857643" cy="63443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59" name="Shape 859"/>
                <p:cNvSpPr/>
                <p:nvPr/>
              </p:nvSpPr>
              <p:spPr>
                <a:xfrm rot="3210478">
                  <a:off x="488314" y="-31890"/>
                  <a:ext cx="152401" cy="1066801"/>
                </a:xfrm>
                <a:prstGeom prst="rect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60" name="Shape 860"/>
                <p:cNvSpPr/>
                <p:nvPr/>
              </p:nvSpPr>
              <p:spPr>
                <a:xfrm rot="3210478">
                  <a:off x="624266" y="151890"/>
                  <a:ext cx="152401" cy="1066801"/>
                </a:xfrm>
                <a:prstGeom prst="rect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61" name="Shape 861"/>
                <p:cNvSpPr/>
                <p:nvPr/>
              </p:nvSpPr>
              <p:spPr>
                <a:xfrm rot="3210478">
                  <a:off x="759209" y="488821"/>
                  <a:ext cx="381001" cy="1066801"/>
                </a:xfrm>
                <a:prstGeom prst="rect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>
                    <a:defRPr sz="16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62" name="Shape 862"/>
                <p:cNvSpPr/>
                <p:nvPr/>
              </p:nvSpPr>
              <p:spPr>
                <a:xfrm flipH="1">
                  <a:off x="679755" y="918903"/>
                  <a:ext cx="857643" cy="63443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>
                    <a:defRPr sz="1200">
                      <a:uFillTx/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</p:grpSp>
          <p:sp>
            <p:nvSpPr>
              <p:cNvPr id="864" name="Shape 864"/>
              <p:cNvSpPr/>
              <p:nvPr/>
            </p:nvSpPr>
            <p:spPr>
              <a:xfrm>
                <a:off x="0" y="443661"/>
                <a:ext cx="2438401" cy="45720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865" name="Shape 865"/>
              <p:cNvSpPr/>
              <p:nvPr/>
            </p:nvSpPr>
            <p:spPr>
              <a:xfrm>
                <a:off x="2882900" y="1167562"/>
                <a:ext cx="850900" cy="110490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1200">
                    <a:uFillTx/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867" name="Shape 867"/>
            <p:cNvSpPr/>
            <p:nvPr/>
          </p:nvSpPr>
          <p:spPr>
            <a:xfrm>
              <a:off x="3621087" y="1312863"/>
              <a:ext cx="2265363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r">
                <a:lnSpc>
                  <a:spcPct val="70000"/>
                </a:lnSpc>
                <a:spcBef>
                  <a:spcPts val="800"/>
                </a:spcBef>
                <a:defRPr>
                  <a:uFillTx/>
                </a:defRPr>
              </a:pP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Drift chambers – </a:t>
              </a:r>
              <a:r>
                <a:rPr sz="1400" b="1">
                  <a:solidFill>
                    <a:srgbClr val="008000"/>
                  </a:solidFill>
                  <a:uFill>
                    <a:solidFill>
                      <a:srgbClr val="008000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x,y,θ,φ</a:t>
              </a:r>
            </a:p>
          </p:txBody>
        </p:sp>
        <p:sp>
          <p:nvSpPr>
            <p:cNvPr id="868" name="Shape 868"/>
            <p:cNvSpPr/>
            <p:nvPr/>
          </p:nvSpPr>
          <p:spPr>
            <a:xfrm>
              <a:off x="838199" y="0"/>
              <a:ext cx="5033964" cy="2819401"/>
            </a:xfrm>
            <a:prstGeom prst="rect">
              <a:avLst/>
            </a:prstGeom>
            <a:noFill/>
            <a:ln w="9525" cap="flat">
              <a:solidFill>
                <a:srgbClr val="C0504D"/>
              </a:solidFill>
              <a:prstDash val="lgDash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 flipH="1" flipV="1">
              <a:off x="1557029" y="187138"/>
              <a:ext cx="2673703" cy="23819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 flipH="1">
              <a:off x="3567865" y="585673"/>
              <a:ext cx="662866" cy="6096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 rot="113578">
              <a:off x="1024276" y="622152"/>
              <a:ext cx="118135" cy="156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0" y="16920"/>
                    <a:pt x="21600" y="12240"/>
                    <a:pt x="21600" y="8640"/>
                  </a:cubicBezTo>
                  <a:cubicBezTo>
                    <a:pt x="21600" y="5040"/>
                    <a:pt x="3600" y="144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grpSp>
        <p:nvGrpSpPr>
          <p:cNvPr id="883" name="Group 883"/>
          <p:cNvGrpSpPr/>
          <p:nvPr/>
        </p:nvGrpSpPr>
        <p:grpSpPr>
          <a:xfrm>
            <a:off x="612566" y="1762959"/>
            <a:ext cx="5760982" cy="1396766"/>
            <a:chOff x="16170" y="101600"/>
            <a:chExt cx="5317830" cy="1396764"/>
          </a:xfrm>
        </p:grpSpPr>
        <p:sp>
          <p:nvSpPr>
            <p:cNvPr id="873" name="Shape 873"/>
            <p:cNvSpPr/>
            <p:nvPr/>
          </p:nvSpPr>
          <p:spPr>
            <a:xfrm>
              <a:off x="2491915" y="1336781"/>
              <a:ext cx="1244601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lnSpc>
                  <a:spcPct val="70000"/>
                </a:lnSpc>
                <a:spcBef>
                  <a:spcPts val="800"/>
                </a:spcBef>
                <a:defRPr sz="140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140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</a:rPr>
                <a:t>v/c ~ 0,1</a:t>
              </a:r>
            </a:p>
          </p:txBody>
        </p:sp>
        <p:sp>
          <p:nvSpPr>
            <p:cNvPr id="874" name="Shape 874"/>
            <p:cNvSpPr/>
            <p:nvPr/>
          </p:nvSpPr>
          <p:spPr>
            <a:xfrm>
              <a:off x="1147445" y="267642"/>
              <a:ext cx="1062039" cy="646114"/>
            </a:xfrm>
            <a:prstGeom prst="line">
              <a:avLst/>
            </a:prstGeom>
            <a:noFill/>
            <a:ln w="9525" cap="flat">
              <a:solidFill>
                <a:srgbClr val="B4B7AD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2247900" y="721783"/>
              <a:ext cx="76200" cy="762001"/>
            </a:xfrm>
            <a:prstGeom prst="rect">
              <a:avLst/>
            </a:prstGeom>
            <a:solidFill>
              <a:srgbClr val="B4B7AD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304800" y="1102783"/>
              <a:ext cx="1524000" cy="1"/>
            </a:xfrm>
            <a:prstGeom prst="line">
              <a:avLst/>
            </a:prstGeom>
            <a:noFill/>
            <a:ln w="28575" cap="flat">
              <a:solidFill>
                <a:srgbClr val="C0504D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93133" y="101600"/>
              <a:ext cx="1447801" cy="342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lnSpc>
                  <a:spcPct val="60000"/>
                </a:lnSpc>
                <a:spcBef>
                  <a:spcPts val="800"/>
                </a:spcBef>
                <a:defRPr>
                  <a:uFillTx/>
                </a:defRPr>
              </a:pPr>
              <a:r>
                <a:rPr sz="14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Target</a:t>
              </a:r>
              <a:endParaRPr sz="1600" baseline="29999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endParaRPr>
            </a:p>
            <a:p>
              <a:pPr lvl="0" algn="ctr">
                <a:lnSpc>
                  <a:spcPct val="60000"/>
                </a:lnSpc>
                <a:spcBef>
                  <a:spcPts val="700"/>
                </a:spcBef>
                <a:defRPr>
                  <a:uFillTx/>
                </a:defRPr>
              </a:pPr>
              <a:r>
                <a:rPr sz="1200" baseline="29999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9</a:t>
              </a:r>
              <a:r>
                <a:rPr sz="1200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Be 2.3 mg/cm</a:t>
              </a:r>
              <a:r>
                <a:rPr sz="1200" baseline="29999">
                  <a:uFill>
                    <a:solidFill/>
                  </a:uFill>
                  <a:latin typeface="+mn-lt"/>
                  <a:ea typeface="+mn-ea"/>
                  <a:cs typeface="+mn-cs"/>
                  <a:sym typeface="Helvetica"/>
                </a:rPr>
                <a:t>2</a:t>
              </a:r>
            </a:p>
          </p:txBody>
        </p:sp>
        <p:sp>
          <p:nvSpPr>
            <p:cNvPr id="878" name="Shape 878"/>
            <p:cNvSpPr/>
            <p:nvPr/>
          </p:nvSpPr>
          <p:spPr>
            <a:xfrm>
              <a:off x="16170" y="1191083"/>
              <a:ext cx="1828800" cy="143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lnSpc>
                  <a:spcPct val="60000"/>
                </a:lnSpc>
                <a:spcBef>
                  <a:spcPts val="800"/>
                </a:spcBef>
                <a:defRPr>
                  <a:uFillTx/>
                </a:defRPr>
              </a:pPr>
              <a:r>
                <a:rPr sz="1400" baseline="29999" dirty="0">
                  <a:solidFill>
                    <a:srgbClr val="C0504D"/>
                  </a:solidFill>
                  <a:uFill>
                    <a:solidFill>
                      <a:srgbClr val="C0504D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238</a:t>
              </a:r>
              <a:r>
                <a:rPr sz="1400" dirty="0">
                  <a:solidFill>
                    <a:srgbClr val="C0504D"/>
                  </a:solidFill>
                  <a:uFill>
                    <a:solidFill>
                      <a:srgbClr val="C0504D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U</a:t>
              </a:r>
              <a:r>
                <a:rPr sz="1200" dirty="0">
                  <a:solidFill>
                    <a:srgbClr val="C0504D"/>
                  </a:solidFill>
                  <a:uFill>
                    <a:solidFill>
                      <a:srgbClr val="C0504D"/>
                    </a:solidFill>
                  </a:uFill>
                  <a:latin typeface="+mn-lt"/>
                  <a:ea typeface="+mn-ea"/>
                  <a:cs typeface="+mn-cs"/>
                  <a:sym typeface="Helvetica"/>
                </a:rPr>
                <a:t> 6.2 MeV/u</a:t>
              </a:r>
            </a:p>
          </p:txBody>
        </p:sp>
        <p:sp>
          <p:nvSpPr>
            <p:cNvPr id="879" name="Shape 879"/>
            <p:cNvSpPr/>
            <p:nvPr/>
          </p:nvSpPr>
          <p:spPr>
            <a:xfrm>
              <a:off x="2667000" y="1102783"/>
              <a:ext cx="609600" cy="1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2666999" y="1204384"/>
              <a:ext cx="609602" cy="127000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 flipV="1">
              <a:off x="2666999" y="861483"/>
              <a:ext cx="609601" cy="127001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2667000" y="1102783"/>
              <a:ext cx="2667000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uFillTx/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3" animBg="1" advAuto="0"/>
      <p:bldP spid="821" grpId="4" animBg="1" advAuto="0"/>
      <p:bldP spid="838" grpId="5" animBg="1" advAuto="0"/>
      <p:bldP spid="847" grpId="6" animBg="1" advAuto="0"/>
      <p:bldP spid="872" grpId="2" animBg="1" advAuto="0"/>
      <p:bldP spid="883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/>
        </p:nvSpPr>
        <p:spPr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0" y="1587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/>
            <a:endParaRPr/>
          </a:p>
        </p:txBody>
      </p:sp>
      <p:pic>
        <p:nvPicPr>
          <p:cNvPr id="888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276"/>
            <a:ext cx="495300" cy="828675"/>
          </a:xfrm>
          <a:prstGeom prst="rect">
            <a:avLst/>
          </a:prstGeom>
          <a:ln w="12700">
            <a:miter lim="400000"/>
          </a:ln>
        </p:spPr>
      </p:pic>
      <p:sp>
        <p:nvSpPr>
          <p:cNvPr id="889" name="Shape 889"/>
          <p:cNvSpPr/>
          <p:nvPr/>
        </p:nvSpPr>
        <p:spPr>
          <a:xfrm rot="16200000">
            <a:off x="-176950" y="5706846"/>
            <a:ext cx="83230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W. Korten</a:t>
            </a:r>
          </a:p>
        </p:txBody>
      </p:sp>
      <p:sp>
        <p:nvSpPr>
          <p:cNvPr id="890" name="Shape 890"/>
          <p:cNvSpPr>
            <a:spLocks noGrp="1"/>
          </p:cNvSpPr>
          <p:nvPr>
            <p:ph type="title"/>
          </p:nvPr>
        </p:nvSpPr>
        <p:spPr>
          <a:xfrm>
            <a:off x="718873" y="14287"/>
            <a:ext cx="8915400" cy="6492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Fission fragment detection with VAMOS</a:t>
            </a:r>
          </a:p>
        </p:txBody>
      </p:sp>
      <p:sp>
        <p:nvSpPr>
          <p:cNvPr id="891" name="Shape 891"/>
          <p:cNvSpPr>
            <a:spLocks noGrp="1"/>
          </p:cNvSpPr>
          <p:nvPr>
            <p:ph type="sldNum" sz="quarter" idx="2"/>
          </p:nvPr>
        </p:nvSpPr>
        <p:spPr>
          <a:xfrm>
            <a:off x="-6879" y="6441817"/>
            <a:ext cx="509058" cy="18466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914400">
              <a:defRPr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  <a:uFill>
                  <a:solidFill>
                    <a:srgbClr val="898989"/>
                  </a:solidFill>
                </a:uFill>
              </a:rPr>
              <a:t>7</a:t>
            </a:fld>
            <a:endParaRPr sz="1200">
              <a:solidFill>
                <a:srgbClr val="898989"/>
              </a:solidFill>
              <a:uFill>
                <a:solidFill>
                  <a:srgbClr val="898989"/>
                </a:solidFill>
              </a:uFill>
            </a:endParaRPr>
          </a:p>
        </p:txBody>
      </p:sp>
      <p:sp>
        <p:nvSpPr>
          <p:cNvPr id="892" name="Shape 892"/>
          <p:cNvSpPr/>
          <p:nvPr/>
        </p:nvSpPr>
        <p:spPr>
          <a:xfrm>
            <a:off x="4048388" y="3601647"/>
            <a:ext cx="253523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>
                <a:uFill>
                  <a:solidFill/>
                </a:uFill>
              </a:rPr>
              <a:t>9</a:t>
            </a:r>
            <a:r>
              <a:rPr>
                <a:uFill>
                  <a:solidFill/>
                </a:uFill>
              </a:rPr>
              <a:t>Be(</a:t>
            </a:r>
            <a:r>
              <a:rPr baseline="29999">
                <a:uFill>
                  <a:solidFill/>
                </a:uFill>
              </a:rPr>
              <a:t>238</a:t>
            </a:r>
            <a:r>
              <a:rPr>
                <a:uFill>
                  <a:solidFill/>
                </a:uFill>
              </a:rPr>
              <a:t>U,ff)X at 6.5 MeV/u</a:t>
            </a:r>
          </a:p>
        </p:txBody>
      </p:sp>
      <p:grpSp>
        <p:nvGrpSpPr>
          <p:cNvPr id="895" name="Group 895"/>
          <p:cNvGrpSpPr/>
          <p:nvPr/>
        </p:nvGrpSpPr>
        <p:grpSpPr>
          <a:xfrm>
            <a:off x="6675061" y="4092026"/>
            <a:ext cx="2680714" cy="2025736"/>
            <a:chOff x="0" y="0"/>
            <a:chExt cx="2474503" cy="2025734"/>
          </a:xfrm>
        </p:grpSpPr>
        <p:sp>
          <p:nvSpPr>
            <p:cNvPr id="893" name="Shape 893"/>
            <p:cNvSpPr/>
            <p:nvPr/>
          </p:nvSpPr>
          <p:spPr>
            <a:xfrm>
              <a:off x="0" y="0"/>
              <a:ext cx="2474503" cy="2025734"/>
            </a:xfrm>
            <a:prstGeom prst="roundRect">
              <a:avLst>
                <a:gd name="adj" fmla="val 16667"/>
              </a:avLst>
            </a:prstGeom>
            <a:noFill/>
            <a:ln w="9525" cap="flat">
              <a:solidFill>
                <a:srgbClr val="1F1E64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958" y="28039"/>
              <a:ext cx="2473545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Z and A </a:t>
              </a:r>
              <a:r>
                <a:rPr sz="1600">
                  <a:uFill>
                    <a:solidFill/>
                  </a:uFill>
                </a:rPr>
                <a:t>resolution  </a:t>
              </a:r>
            </a:p>
          </p:txBody>
        </p:sp>
      </p:grpSp>
      <p:pic>
        <p:nvPicPr>
          <p:cNvPr id="896" name="image12.pdf" descr="dM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1773" y="5259922"/>
            <a:ext cx="1477896" cy="57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image13.pdf" descr=" dZZ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99628" y="4627122"/>
            <a:ext cx="1231580" cy="57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8" name="image9.png" descr="mmq_run78-102_min10.png"/>
          <p:cNvPicPr/>
          <p:nvPr/>
        </p:nvPicPr>
        <p:blipFill>
          <a:blip r:embed="rId5">
            <a:extLst/>
          </a:blip>
          <a:srcRect b="5855"/>
          <a:stretch>
            <a:fillRect/>
          </a:stretch>
        </p:blipFill>
        <p:spPr>
          <a:xfrm>
            <a:off x="449412" y="835900"/>
            <a:ext cx="5255873" cy="2520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9" name="image10.png" descr="separationZavecLignesetTex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18966" y="860008"/>
            <a:ext cx="5197113" cy="2646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0" name="image11.png" descr="totalMdistr.png"/>
          <p:cNvPicPr/>
          <p:nvPr/>
        </p:nvPicPr>
        <p:blipFill>
          <a:blip r:embed="rId7">
            <a:extLst/>
          </a:blip>
          <a:srcRect l="4214" t="6561" r="7383"/>
          <a:stretch>
            <a:fillRect/>
          </a:stretch>
        </p:blipFill>
        <p:spPr>
          <a:xfrm>
            <a:off x="633513" y="3929474"/>
            <a:ext cx="5962671" cy="2477896"/>
          </a:xfrm>
          <a:prstGeom prst="rect">
            <a:avLst/>
          </a:prstGeom>
          <a:ln w="12700">
            <a:miter lim="400000"/>
          </a:ln>
        </p:spPr>
      </p:pic>
      <p:sp>
        <p:nvSpPr>
          <p:cNvPr id="901" name="Shape 901"/>
          <p:cNvSpPr/>
          <p:nvPr/>
        </p:nvSpPr>
        <p:spPr>
          <a:xfrm>
            <a:off x="1155098" y="3301538"/>
            <a:ext cx="395109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M/q</a:t>
            </a:r>
          </a:p>
        </p:txBody>
      </p:sp>
      <p:sp>
        <p:nvSpPr>
          <p:cNvPr id="902" name="Shape 902"/>
          <p:cNvSpPr/>
          <p:nvPr/>
        </p:nvSpPr>
        <p:spPr>
          <a:xfrm>
            <a:off x="5838082" y="3341211"/>
            <a:ext cx="3951092" cy="2462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E [MeV]</a:t>
            </a:r>
          </a:p>
        </p:txBody>
      </p:sp>
      <p:sp>
        <p:nvSpPr>
          <p:cNvPr id="903" name="Shape 903"/>
          <p:cNvSpPr/>
          <p:nvPr/>
        </p:nvSpPr>
        <p:spPr>
          <a:xfrm rot="16183376">
            <a:off x="4244871" y="1972869"/>
            <a:ext cx="2252973" cy="2462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>
                <a:uFillTx/>
              </a:defRPr>
            </a:pPr>
            <a:r>
              <a:rPr sz="160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Δ</a:t>
            </a:r>
            <a:r>
              <a:rPr sz="1600">
                <a:uFill>
                  <a:solidFill/>
                </a:uFill>
                <a:latin typeface="+mn-lt"/>
                <a:ea typeface="+mn-ea"/>
                <a:cs typeface="+mn-cs"/>
                <a:sym typeface="Helvetica"/>
              </a:rPr>
              <a:t>E [MeV]</a:t>
            </a:r>
          </a:p>
        </p:txBody>
      </p:sp>
      <p:sp>
        <p:nvSpPr>
          <p:cNvPr id="904" name="Shape 904"/>
          <p:cNvSpPr/>
          <p:nvPr/>
        </p:nvSpPr>
        <p:spPr>
          <a:xfrm rot="16183376">
            <a:off x="-492779" y="1972889"/>
            <a:ext cx="2252973" cy="2462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+mn-lt"/>
              </a:rPr>
              <a:t>Mass [amu]</a:t>
            </a:r>
          </a:p>
        </p:txBody>
      </p:sp>
      <p:sp>
        <p:nvSpPr>
          <p:cNvPr id="905" name="Shape 905"/>
          <p:cNvSpPr/>
          <p:nvPr/>
        </p:nvSpPr>
        <p:spPr>
          <a:xfrm>
            <a:off x="2568592" y="6254644"/>
            <a:ext cx="2440720" cy="2462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  <a:latin typeface="+mn-lt"/>
              </a:rPr>
              <a:t>Mass [amu]</a:t>
            </a:r>
          </a:p>
        </p:txBody>
      </p:sp>
      <p:sp>
        <p:nvSpPr>
          <p:cNvPr id="906" name="Shape 906"/>
          <p:cNvSpPr/>
          <p:nvPr/>
        </p:nvSpPr>
        <p:spPr>
          <a:xfrm>
            <a:off x="1142531" y="578016"/>
            <a:ext cx="850725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/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pioneered by A. Shrivastava, F. Rejmund et al, Phys. Rev. C80 091305(R) (2009)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7" descr="Macintosh HD:Users:adminlocal:Documents:graphesLoi:distributionNZ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90" y="820271"/>
            <a:ext cx="4145920" cy="27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Shape 909"/>
          <p:cNvSpPr>
            <a:spLocks noGrp="1"/>
          </p:cNvSpPr>
          <p:nvPr>
            <p:ph type="sldNum" sz="quarter" idx="2"/>
          </p:nvPr>
        </p:nvSpPr>
        <p:spPr>
          <a:xfrm>
            <a:off x="7594600" y="6644775"/>
            <a:ext cx="2311400" cy="16927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21468"/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100">
                <a:solidFill>
                  <a:srgbClr val="888888"/>
                </a:solidFill>
                <a:uFill>
                  <a:solidFill>
                    <a:srgbClr val="888888"/>
                  </a:solidFill>
                </a:uFill>
              </a:rPr>
              <a:t>8</a:t>
            </a:fld>
            <a:endParaRPr sz="1100">
              <a:solidFill>
                <a:srgbClr val="888888"/>
              </a:solidFill>
              <a:uFill>
                <a:solidFill>
                  <a:srgbClr val="888888"/>
                </a:solidFill>
              </a:uFill>
            </a:endParaRPr>
          </a:p>
        </p:txBody>
      </p:sp>
      <p:grpSp>
        <p:nvGrpSpPr>
          <p:cNvPr id="916" name="Group 916"/>
          <p:cNvGrpSpPr/>
          <p:nvPr/>
        </p:nvGrpSpPr>
        <p:grpSpPr>
          <a:xfrm>
            <a:off x="763649" y="3330771"/>
            <a:ext cx="8548740" cy="3240004"/>
            <a:chOff x="-1" y="-1"/>
            <a:chExt cx="7891144" cy="3240002"/>
          </a:xfrm>
        </p:grpSpPr>
        <p:pic>
          <p:nvPicPr>
            <p:cNvPr id="910" name="image15.png" descr="spectresmasses.png"/>
            <p:cNvPicPr/>
            <p:nvPr/>
          </p:nvPicPr>
          <p:blipFill>
            <a:blip r:embed="rId3">
              <a:extLst/>
            </a:blip>
            <a:srcRect l="5327"/>
            <a:stretch>
              <a:fillRect/>
            </a:stretch>
          </p:blipFill>
          <p:spPr>
            <a:xfrm>
              <a:off x="-1" y="-1"/>
              <a:ext cx="7891144" cy="3240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4" name="Group 914"/>
            <p:cNvGrpSpPr/>
            <p:nvPr/>
          </p:nvGrpSpPr>
          <p:grpSpPr>
            <a:xfrm>
              <a:off x="2724670" y="396223"/>
              <a:ext cx="1986181" cy="1548858"/>
              <a:chOff x="-271586" y="-123825"/>
              <a:chExt cx="1986179" cy="1548857"/>
            </a:xfrm>
          </p:grpSpPr>
          <p:sp>
            <p:nvSpPr>
              <p:cNvPr id="911" name="Shape 911"/>
              <p:cNvSpPr/>
              <p:nvPr/>
            </p:nvSpPr>
            <p:spPr>
              <a:xfrm>
                <a:off x="-271586" y="-123825"/>
                <a:ext cx="865419" cy="1231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just" defTabSz="321468">
                  <a:defRPr sz="1200" baseline="29666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baseline="0">
                    <a:solidFill>
                      <a:srgbClr val="000000"/>
                    </a:solidFill>
                    <a:uFillTx/>
                  </a:defRPr>
                </a:pPr>
                <a:r>
                  <a:rPr sz="1200" baseline="29666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</a:rPr>
                  <a:t>102-108</a:t>
                </a:r>
              </a:p>
            </p:txBody>
          </p:sp>
          <p:sp>
            <p:nvSpPr>
              <p:cNvPr id="912" name="Shape 912"/>
              <p:cNvSpPr/>
              <p:nvPr/>
            </p:nvSpPr>
            <p:spPr>
              <a:xfrm>
                <a:off x="357316" y="552535"/>
                <a:ext cx="865420" cy="1231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just" defTabSz="321468">
                  <a:defRPr sz="1200" baseline="29666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baseline="0">
                    <a:solidFill>
                      <a:srgbClr val="000000"/>
                    </a:solidFill>
                    <a:uFillTx/>
                  </a:defRPr>
                </a:pPr>
                <a:r>
                  <a:rPr sz="1200" baseline="29666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</a:rPr>
                  <a:t>108-112</a:t>
                </a:r>
              </a:p>
            </p:txBody>
          </p:sp>
          <p:sp>
            <p:nvSpPr>
              <p:cNvPr id="913" name="Shape 913"/>
              <p:cNvSpPr/>
              <p:nvPr/>
            </p:nvSpPr>
            <p:spPr>
              <a:xfrm>
                <a:off x="849173" y="1301921"/>
                <a:ext cx="865420" cy="1231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just" defTabSz="321468">
                  <a:defRPr sz="1200" baseline="29666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lvl="0">
                  <a:defRPr sz="1800" baseline="0">
                    <a:solidFill>
                      <a:srgbClr val="000000"/>
                    </a:solidFill>
                    <a:uFillTx/>
                  </a:defRPr>
                </a:pPr>
                <a:r>
                  <a:rPr sz="1200" baseline="29666" dirty="0">
                    <a:solidFill>
                      <a:srgbClr val="FF0000"/>
                    </a:solidFill>
                    <a:uFill>
                      <a:solidFill>
                        <a:srgbClr val="FF0000"/>
                      </a:solidFill>
                    </a:uFill>
                  </a:rPr>
                  <a:t>112-116</a:t>
                </a:r>
              </a:p>
            </p:txBody>
          </p:sp>
        </p:grpSp>
        <p:sp>
          <p:nvSpPr>
            <p:cNvPr id="915" name="Shape 915"/>
            <p:cNvSpPr/>
            <p:nvPr/>
          </p:nvSpPr>
          <p:spPr>
            <a:xfrm>
              <a:off x="2124915" y="428713"/>
              <a:ext cx="865420" cy="1231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just" defTabSz="321468">
                <a:defRPr sz="1200" baseline="29666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sz="1800" baseline="0">
                  <a:solidFill>
                    <a:srgbClr val="000000"/>
                  </a:solidFill>
                  <a:uFillTx/>
                </a:defRPr>
              </a:pPr>
              <a:r>
                <a:rPr sz="1200" baseline="29666" dirty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</a:rPr>
                <a:t>98-104</a:t>
              </a:r>
            </a:p>
          </p:txBody>
        </p:sp>
      </p:grpSp>
      <p:sp>
        <p:nvSpPr>
          <p:cNvPr id="918" name="Shape 918"/>
          <p:cNvSpPr/>
          <p:nvPr/>
        </p:nvSpPr>
        <p:spPr>
          <a:xfrm>
            <a:off x="1187874" y="3259641"/>
            <a:ext cx="414061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321468"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Mass distribution of even Z nuclei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29345" y="1851229"/>
            <a:ext cx="3108724" cy="699653"/>
            <a:chOff x="5129345" y="1851229"/>
            <a:chExt cx="3108724" cy="699653"/>
          </a:xfrm>
        </p:grpSpPr>
        <p:sp>
          <p:nvSpPr>
            <p:cNvPr id="920" name="Shape 920"/>
            <p:cNvSpPr/>
            <p:nvPr/>
          </p:nvSpPr>
          <p:spPr>
            <a:xfrm>
              <a:off x="5129345" y="1851229"/>
              <a:ext cx="3108724" cy="150000"/>
            </a:xfrm>
            <a:prstGeom prst="rect">
              <a:avLst/>
            </a:prstGeom>
            <a:noFill/>
            <a:ln w="31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8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5129345" y="2039161"/>
              <a:ext cx="3108724" cy="149999"/>
            </a:xfrm>
            <a:prstGeom prst="rect">
              <a:avLst/>
            </a:prstGeom>
            <a:noFill/>
            <a:ln w="31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8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5129345" y="2231308"/>
              <a:ext cx="3108724" cy="149999"/>
            </a:xfrm>
            <a:prstGeom prst="rect">
              <a:avLst/>
            </a:prstGeom>
            <a:noFill/>
            <a:ln w="31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8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5132762" y="2435687"/>
              <a:ext cx="3105307" cy="115195"/>
            </a:xfrm>
            <a:prstGeom prst="rect">
              <a:avLst/>
            </a:prstGeom>
            <a:ln w="3175">
              <a:solidFill>
                <a:srgbClr val="FF0000"/>
              </a:solidFill>
              <a:round/>
            </a:ln>
          </p:spPr>
          <p:txBody>
            <a:bodyPr lIns="0" tIns="0" rIns="0" bIns="0" anchor="ctr"/>
            <a:lstStyle/>
            <a:p>
              <a:pPr lvl="0" algn="ctr" defTabSz="321468">
                <a:defRPr sz="16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925" name="Shape 925"/>
          <p:cNvSpPr/>
          <p:nvPr/>
        </p:nvSpPr>
        <p:spPr>
          <a:xfrm>
            <a:off x="4772967" y="794193"/>
            <a:ext cx="501317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321468"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Yield of detected fission fragments</a:t>
            </a:r>
          </a:p>
        </p:txBody>
      </p:sp>
      <p:sp>
        <p:nvSpPr>
          <p:cNvPr id="926" name="Shape 926"/>
          <p:cNvSpPr/>
          <p:nvPr/>
        </p:nvSpPr>
        <p:spPr>
          <a:xfrm>
            <a:off x="538733" y="1294375"/>
            <a:ext cx="446296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54000" lvl="0" indent="-254000" defTabSz="321468">
              <a:buClr>
                <a:srgbClr val="1F1E64"/>
              </a:buClr>
              <a:buSzPct val="50000"/>
              <a:buFont typeface="Wingdings"/>
              <a:buChar char="◆"/>
              <a:defRPr>
                <a:uFillTx/>
              </a:defRPr>
            </a:pPr>
            <a:r>
              <a:rPr sz="1600">
                <a:uFill>
                  <a:solidFill/>
                </a:uFill>
              </a:rPr>
              <a:t>First RDDS measurement with isotopically identified fission fragments </a:t>
            </a:r>
          </a:p>
          <a:p>
            <a:pPr marL="254000" lvl="0" indent="-254000" defTabSz="321468">
              <a:buClr>
                <a:srgbClr val="1F1E64"/>
              </a:buClr>
              <a:buSzPct val="50000"/>
              <a:buFont typeface="Wingdings"/>
              <a:buChar char="◆"/>
              <a:defRPr>
                <a:uFillTx/>
              </a:defRPr>
            </a:pPr>
            <a:r>
              <a:rPr sz="1600">
                <a:uFill>
                  <a:solidFill/>
                </a:uFill>
              </a:rPr>
              <a:t>Spectroscopy of more than 100 isotopes from Se (Z=34) to Xe (Z=54) and up to 10 neutrons from the line of stability</a:t>
            </a:r>
          </a:p>
        </p:txBody>
      </p:sp>
      <p:sp>
        <p:nvSpPr>
          <p:cNvPr id="927" name="Shape 927"/>
          <p:cNvSpPr/>
          <p:nvPr/>
        </p:nvSpPr>
        <p:spPr>
          <a:xfrm>
            <a:off x="350837" y="-26989"/>
            <a:ext cx="9672109" cy="647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914400">
              <a:defRPr sz="2600"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In-flight studies of fission fragments at GANIL</a:t>
            </a:r>
          </a:p>
        </p:txBody>
      </p:sp>
      <p:sp>
        <p:nvSpPr>
          <p:cNvPr id="928" name="Shape 928"/>
          <p:cNvSpPr/>
          <p:nvPr/>
        </p:nvSpPr>
        <p:spPr>
          <a:xfrm>
            <a:off x="536568" y="6409720"/>
            <a:ext cx="3425032" cy="25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584200">
              <a:defRPr sz="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1200"/>
              <a:t>L. Grente et al, Fission 2013 and to be published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/>
          <p:nvPr/>
        </p:nvSpPr>
        <p:spPr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0" y="10346"/>
            <a:ext cx="495300" cy="6858001"/>
          </a:xfrm>
          <a:prstGeom prst="rect">
            <a:avLst/>
          </a:prstGeom>
          <a:solidFill>
            <a:srgbClr val="F8D93D"/>
          </a:solidFill>
          <a:ln w="12700">
            <a:miter lim="400000"/>
          </a:ln>
        </p:spPr>
        <p:txBody>
          <a:bodyPr lIns="45719" rIns="45719" anchor="ctr"/>
          <a:lstStyle/>
          <a:p>
            <a:pPr lvl="0" defTabSz="914400"/>
            <a:endParaRPr/>
          </a:p>
        </p:txBody>
      </p:sp>
      <p:pic>
        <p:nvPicPr>
          <p:cNvPr id="933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45625"/>
            <a:ext cx="495300" cy="828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5" name="image91.png" descr="Capture d’écran 2012-05-21 à 14.24.3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3136" y="551638"/>
            <a:ext cx="3256502" cy="2132670"/>
          </a:xfrm>
          <a:prstGeom prst="rect">
            <a:avLst/>
          </a:prstGeom>
          <a:ln w="12700">
            <a:miter lim="400000"/>
          </a:ln>
        </p:spPr>
      </p:pic>
      <p:sp>
        <p:nvSpPr>
          <p:cNvPr id="936" name="Shape 936"/>
          <p:cNvSpPr>
            <a:spLocks noGrp="1"/>
          </p:cNvSpPr>
          <p:nvPr>
            <p:ph type="title"/>
          </p:nvPr>
        </p:nvSpPr>
        <p:spPr>
          <a:xfrm>
            <a:off x="718873" y="-11118"/>
            <a:ext cx="8915400" cy="649289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defTabSz="914400"/>
          </a:lstStyle>
          <a:p>
            <a:pPr lvl="0">
              <a:defRPr sz="1800">
                <a:uFillTx/>
              </a:defRPr>
            </a:pPr>
            <a:r>
              <a:rPr lang="en-US" sz="2800" dirty="0" smtClean="0">
                <a:uFill>
                  <a:solidFill/>
                </a:uFill>
              </a:rPr>
              <a:t>Spectra from </a:t>
            </a:r>
            <a:r>
              <a:rPr lang="en-US" sz="2800" dirty="0" err="1" smtClean="0">
                <a:uFill>
                  <a:solidFill/>
                </a:uFill>
              </a:rPr>
              <a:t>isotopically</a:t>
            </a:r>
            <a:r>
              <a:rPr lang="en-US" sz="2800" dirty="0" smtClean="0">
                <a:uFill>
                  <a:solidFill/>
                </a:uFill>
              </a:rPr>
              <a:t> identified fission fragments</a:t>
            </a:r>
            <a:endParaRPr sz="2800" dirty="0">
              <a:uFill>
                <a:solidFill/>
              </a:uFill>
            </a:endParaRPr>
          </a:p>
        </p:txBody>
      </p:sp>
      <p:sp>
        <p:nvSpPr>
          <p:cNvPr id="938" name="Shape 938"/>
          <p:cNvSpPr/>
          <p:nvPr/>
        </p:nvSpPr>
        <p:spPr>
          <a:xfrm>
            <a:off x="521013" y="5150551"/>
            <a:ext cx="2541769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 dirty="0">
                <a:uFill>
                  <a:solidFill/>
                </a:uFill>
              </a:rPr>
              <a:t>9</a:t>
            </a:r>
            <a:r>
              <a:rPr dirty="0">
                <a:uFill>
                  <a:solidFill/>
                </a:uFill>
              </a:rPr>
              <a:t>Be(</a:t>
            </a:r>
            <a:r>
              <a:rPr baseline="29999" dirty="0">
                <a:uFill>
                  <a:solidFill/>
                </a:uFill>
              </a:rPr>
              <a:t>238</a:t>
            </a:r>
            <a:r>
              <a:rPr dirty="0">
                <a:uFill>
                  <a:solidFill/>
                </a:uFill>
              </a:rPr>
              <a:t>U,ff)X at 6.5 MeV/u</a:t>
            </a:r>
          </a:p>
          <a:p>
            <a:pPr lvl="0">
              <a:defRPr>
                <a:uFillTx/>
              </a:defRPr>
            </a:pPr>
            <a:endParaRPr baseline="29999"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baseline="29999" dirty="0">
                <a:uFill>
                  <a:solidFill/>
                </a:uFill>
              </a:rPr>
              <a:t>98-102</a:t>
            </a:r>
            <a:r>
              <a:rPr dirty="0">
                <a:uFill>
                  <a:solidFill/>
                </a:uFill>
              </a:rPr>
              <a:t>Zr; </a:t>
            </a:r>
            <a:r>
              <a:rPr baseline="29999" dirty="0" smtClean="0">
                <a:uFill>
                  <a:solidFill/>
                </a:uFill>
              </a:rPr>
              <a:t>10</a:t>
            </a:r>
            <a:r>
              <a:rPr lang="en-US" baseline="29999" dirty="0" smtClean="0">
                <a:uFill>
                  <a:solidFill/>
                </a:uFill>
              </a:rPr>
              <a:t>2</a:t>
            </a:r>
            <a:r>
              <a:rPr baseline="29999" dirty="0" smtClean="0">
                <a:uFill>
                  <a:solidFill/>
                </a:uFill>
              </a:rPr>
              <a:t>-</a:t>
            </a:r>
            <a:r>
              <a:rPr baseline="29999" dirty="0">
                <a:uFill>
                  <a:solidFill/>
                </a:uFill>
              </a:rPr>
              <a:t>108</a:t>
            </a:r>
            <a:r>
              <a:rPr dirty="0">
                <a:uFill>
                  <a:solidFill/>
                </a:uFill>
              </a:rPr>
              <a:t>Mo; </a:t>
            </a:r>
            <a:r>
              <a:rPr baseline="29999" dirty="0" smtClean="0">
                <a:uFill>
                  <a:solidFill/>
                </a:uFill>
              </a:rPr>
              <a:t>1</a:t>
            </a:r>
            <a:r>
              <a:rPr lang="en-US" baseline="29999" dirty="0" smtClean="0">
                <a:uFill>
                  <a:solidFill/>
                </a:uFill>
              </a:rPr>
              <a:t>08</a:t>
            </a:r>
            <a:r>
              <a:rPr baseline="29999" dirty="0" smtClean="0">
                <a:uFill>
                  <a:solidFill/>
                </a:uFill>
              </a:rPr>
              <a:t>-11</a:t>
            </a:r>
            <a:r>
              <a:rPr lang="en-US" baseline="29999" dirty="0"/>
              <a:t>4</a:t>
            </a:r>
            <a:r>
              <a:rPr dirty="0" smtClean="0">
                <a:uFill>
                  <a:solidFill/>
                </a:uFill>
              </a:rPr>
              <a:t>Ru</a:t>
            </a:r>
            <a:endParaRPr dirty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baseline="29999" dirty="0" smtClean="0">
                <a:uFill>
                  <a:solidFill/>
                </a:uFill>
              </a:rPr>
              <a:t>11</a:t>
            </a:r>
            <a:r>
              <a:rPr lang="en-US" baseline="29999" dirty="0" smtClean="0">
                <a:uFill>
                  <a:solidFill/>
                </a:uFill>
              </a:rPr>
              <a:t>2</a:t>
            </a:r>
            <a:r>
              <a:rPr baseline="29999" dirty="0" smtClean="0">
                <a:uFill>
                  <a:solidFill/>
                </a:uFill>
              </a:rPr>
              <a:t>-</a:t>
            </a:r>
            <a:r>
              <a:rPr baseline="29999" dirty="0">
                <a:uFill>
                  <a:solidFill/>
                </a:uFill>
              </a:rPr>
              <a:t>118</a:t>
            </a:r>
            <a:r>
              <a:rPr dirty="0">
                <a:uFill>
                  <a:solidFill/>
                </a:uFill>
              </a:rPr>
              <a:t>Pd; </a:t>
            </a:r>
            <a:r>
              <a:rPr baseline="29999" dirty="0">
                <a:uFill>
                  <a:solidFill/>
                </a:uFill>
              </a:rPr>
              <a:t>118-122</a:t>
            </a:r>
            <a:r>
              <a:rPr dirty="0">
                <a:uFill>
                  <a:solidFill/>
                </a:uFill>
              </a:rPr>
              <a:t>Cd</a:t>
            </a:r>
          </a:p>
        </p:txBody>
      </p:sp>
      <p:pic>
        <p:nvPicPr>
          <p:cNvPr id="939" name="image92.png" descr="Capture d’écran 2012-05-21 à 14.19.42.png"/>
          <p:cNvPicPr/>
          <p:nvPr/>
        </p:nvPicPr>
        <p:blipFill>
          <a:blip r:embed="rId4">
            <a:extLst/>
          </a:blip>
          <a:srcRect l="140" r="1506"/>
          <a:stretch>
            <a:fillRect/>
          </a:stretch>
        </p:blipFill>
        <p:spPr>
          <a:xfrm>
            <a:off x="-1" y="565186"/>
            <a:ext cx="3256502" cy="21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40" name="image93.png" descr="Capture d’écran 2012-05-21 à 14.23.14.png"/>
          <p:cNvPicPr/>
          <p:nvPr/>
        </p:nvPicPr>
        <p:blipFill>
          <a:blip r:embed="rId5">
            <a:extLst/>
          </a:blip>
          <a:srcRect t="1565" r="1177" b="63"/>
          <a:stretch>
            <a:fillRect/>
          </a:stretch>
        </p:blipFill>
        <p:spPr>
          <a:xfrm>
            <a:off x="721" y="2732683"/>
            <a:ext cx="3256502" cy="2113905"/>
          </a:xfrm>
          <a:prstGeom prst="rect">
            <a:avLst/>
          </a:prstGeom>
          <a:ln w="12700">
            <a:miter lim="400000"/>
          </a:ln>
        </p:spPr>
      </p:pic>
      <p:sp>
        <p:nvSpPr>
          <p:cNvPr id="941" name="Shape 941"/>
          <p:cNvSpPr/>
          <p:nvPr/>
        </p:nvSpPr>
        <p:spPr>
          <a:xfrm>
            <a:off x="2581975" y="604318"/>
            <a:ext cx="52728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 dirty="0" smtClean="0">
                <a:uFill>
                  <a:solidFill/>
                </a:uFill>
              </a:rPr>
              <a:t>100</a:t>
            </a:r>
            <a:r>
              <a:rPr dirty="0" smtClean="0">
                <a:uFill>
                  <a:solidFill/>
                </a:uFill>
              </a:rPr>
              <a:t>Zr</a:t>
            </a:r>
            <a:endParaRPr lang="en-US" dirty="0" smtClean="0">
              <a:uFill>
                <a:solidFill/>
              </a:uFill>
            </a:endParaRPr>
          </a:p>
          <a:p>
            <a:pPr>
              <a:defRPr>
                <a:uFillTx/>
              </a:defRPr>
            </a:pPr>
            <a:r>
              <a:rPr lang="el-GR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 lang="el-GR" dirty="0" smtClean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(</a:t>
            </a:r>
            <a:r>
              <a:rPr lang="en-US" dirty="0" smtClean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2</a:t>
            </a:r>
            <a:r>
              <a:rPr lang="el-GR" baseline="29999" dirty="0" smtClean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+</a:t>
            </a:r>
            <a:r>
              <a:rPr lang="el-GR" dirty="0" smtClean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)</a:t>
            </a:r>
            <a:endParaRPr lang="el-GR" dirty="0">
              <a:solidFill>
                <a:srgbClr val="008000"/>
              </a:solidFill>
              <a:uFill>
                <a:solidFill>
                  <a:srgbClr val="008000"/>
                </a:solidFill>
              </a:uFill>
            </a:endParaRPr>
          </a:p>
        </p:txBody>
      </p:sp>
      <p:sp>
        <p:nvSpPr>
          <p:cNvPr id="942" name="Shape 942"/>
          <p:cNvSpPr/>
          <p:nvPr/>
        </p:nvSpPr>
        <p:spPr>
          <a:xfrm>
            <a:off x="2477460" y="2746200"/>
            <a:ext cx="7004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 dirty="0">
                <a:uFill>
                  <a:solidFill/>
                </a:uFill>
              </a:rPr>
              <a:t>102</a:t>
            </a:r>
            <a:r>
              <a:rPr dirty="0">
                <a:uFill>
                  <a:solidFill/>
                </a:uFill>
              </a:rPr>
              <a:t>Zr</a:t>
            </a:r>
          </a:p>
          <a:p>
            <a:pPr lvl="0">
              <a:defRPr>
                <a:uFillTx/>
              </a:defRPr>
            </a:pPr>
            <a:r>
              <a:rPr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(I≥4</a:t>
            </a:r>
            <a:r>
              <a:rPr baseline="29999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+</a:t>
            </a:r>
            <a:r>
              <a:rPr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)</a:t>
            </a:r>
          </a:p>
        </p:txBody>
      </p:sp>
      <p:sp>
        <p:nvSpPr>
          <p:cNvPr id="943" name="Shape 943"/>
          <p:cNvSpPr/>
          <p:nvPr/>
        </p:nvSpPr>
        <p:spPr>
          <a:xfrm>
            <a:off x="5666741" y="612203"/>
            <a:ext cx="64540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>
                <a:uFill>
                  <a:solidFill/>
                </a:uFill>
              </a:rPr>
              <a:t>104</a:t>
            </a:r>
            <a:r>
              <a:rPr>
                <a:uFill>
                  <a:solidFill/>
                </a:uFill>
              </a:rPr>
              <a:t>Mo</a:t>
            </a:r>
          </a:p>
        </p:txBody>
      </p:sp>
      <p:pic>
        <p:nvPicPr>
          <p:cNvPr id="944" name="image94.png" descr="Capture d’écran 2012-05-21 à 14.26.41.png"/>
          <p:cNvPicPr/>
          <p:nvPr/>
        </p:nvPicPr>
        <p:blipFill>
          <a:blip r:embed="rId6">
            <a:extLst/>
          </a:blip>
          <a:srcRect t="1539" b="4828"/>
          <a:stretch>
            <a:fillRect/>
          </a:stretch>
        </p:blipFill>
        <p:spPr>
          <a:xfrm>
            <a:off x="3262777" y="2700284"/>
            <a:ext cx="3256501" cy="2016301"/>
          </a:xfrm>
          <a:prstGeom prst="rect">
            <a:avLst/>
          </a:prstGeom>
          <a:ln w="12700">
            <a:miter lim="400000"/>
          </a:ln>
        </p:spPr>
      </p:pic>
      <p:sp>
        <p:nvSpPr>
          <p:cNvPr id="945" name="Shape 945"/>
          <p:cNvSpPr/>
          <p:nvPr/>
        </p:nvSpPr>
        <p:spPr>
          <a:xfrm>
            <a:off x="5681865" y="2650434"/>
            <a:ext cx="7004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 dirty="0" smtClean="0">
                <a:uFill>
                  <a:solidFill/>
                </a:uFill>
              </a:rPr>
              <a:t>106</a:t>
            </a:r>
            <a:r>
              <a:rPr dirty="0" smtClean="0">
                <a:uFill>
                  <a:solidFill/>
                </a:uFill>
              </a:rPr>
              <a:t>Mo</a:t>
            </a:r>
            <a:endParaRPr lang="en-US" dirty="0" smtClean="0">
              <a:uFill>
                <a:solidFill/>
              </a:uFill>
            </a:endParaRPr>
          </a:p>
          <a:p>
            <a:pPr>
              <a:defRPr>
                <a:uFillTx/>
              </a:defRPr>
            </a:pPr>
            <a:r>
              <a:rPr lang="el-GR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 lang="el-GR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(I≥4</a:t>
            </a:r>
            <a:r>
              <a:rPr lang="el-GR" baseline="29999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+</a:t>
            </a:r>
            <a:r>
              <a:rPr lang="el-GR" dirty="0" smtClean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)</a:t>
            </a:r>
            <a:endParaRPr lang="el-GR" dirty="0">
              <a:solidFill>
                <a:srgbClr val="008000"/>
              </a:solidFill>
              <a:uFill>
                <a:solidFill>
                  <a:srgbClr val="008000"/>
                </a:solidFill>
              </a:uFill>
            </a:endParaRPr>
          </a:p>
        </p:txBody>
      </p:sp>
      <p:pic>
        <p:nvPicPr>
          <p:cNvPr id="946" name="image95.png" descr="Capture d’écran 2012-05-21 à 14.29.30.png"/>
          <p:cNvPicPr/>
          <p:nvPr/>
        </p:nvPicPr>
        <p:blipFill>
          <a:blip r:embed="rId7">
            <a:extLst/>
          </a:blip>
          <a:srcRect t="1737"/>
          <a:stretch>
            <a:fillRect/>
          </a:stretch>
        </p:blipFill>
        <p:spPr>
          <a:xfrm>
            <a:off x="3265307" y="4729375"/>
            <a:ext cx="3256502" cy="2008745"/>
          </a:xfrm>
          <a:prstGeom prst="rect">
            <a:avLst/>
          </a:prstGeom>
          <a:ln w="12700">
            <a:miter lim="400000"/>
          </a:ln>
        </p:spPr>
      </p:pic>
      <p:sp>
        <p:nvSpPr>
          <p:cNvPr id="947" name="Shape 947"/>
          <p:cNvSpPr/>
          <p:nvPr/>
        </p:nvSpPr>
        <p:spPr>
          <a:xfrm>
            <a:off x="5666742" y="4767356"/>
            <a:ext cx="64540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 dirty="0">
                <a:uFill>
                  <a:solidFill/>
                </a:uFill>
              </a:rPr>
              <a:t>108</a:t>
            </a:r>
            <a:r>
              <a:rPr dirty="0">
                <a:uFill>
                  <a:solidFill/>
                </a:uFill>
              </a:rPr>
              <a:t>Mo</a:t>
            </a:r>
          </a:p>
          <a:p>
            <a:pPr lvl="0">
              <a:defRPr>
                <a:uFillTx/>
              </a:defRPr>
            </a:pPr>
            <a:r>
              <a:rPr dirty="0" smtClean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 dirty="0" smtClean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(4</a:t>
            </a:r>
            <a:r>
              <a:rPr baseline="29999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+</a:t>
            </a:r>
            <a:r>
              <a:rPr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)</a:t>
            </a:r>
          </a:p>
        </p:txBody>
      </p:sp>
      <p:pic>
        <p:nvPicPr>
          <p:cNvPr id="948" name="image96.png" descr="Capture d’écran 2012-05-21 à 14.31.09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93922" y="550289"/>
            <a:ext cx="3256501" cy="2053702"/>
          </a:xfrm>
          <a:prstGeom prst="rect">
            <a:avLst/>
          </a:prstGeom>
          <a:ln w="12700">
            <a:miter lim="400000"/>
          </a:ln>
        </p:spPr>
      </p:pic>
      <p:sp>
        <p:nvSpPr>
          <p:cNvPr id="949" name="Shape 949"/>
          <p:cNvSpPr/>
          <p:nvPr/>
        </p:nvSpPr>
        <p:spPr>
          <a:xfrm>
            <a:off x="8931970" y="621093"/>
            <a:ext cx="7004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>
                <a:uFill>
                  <a:solidFill/>
                </a:uFill>
              </a:rPr>
              <a:t>110</a:t>
            </a:r>
            <a:r>
              <a:rPr>
                <a:uFill>
                  <a:solidFill/>
                </a:uFill>
              </a:rPr>
              <a:t>Ru</a:t>
            </a:r>
          </a:p>
          <a:p>
            <a:pPr lvl="0">
              <a:defRPr>
                <a:uFillTx/>
              </a:defRPr>
            </a:pPr>
            <a:r>
              <a:rPr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(I≥4</a:t>
            </a:r>
            <a:r>
              <a:rPr baseline="29999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+</a:t>
            </a:r>
            <a:r>
              <a:rPr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)</a:t>
            </a:r>
          </a:p>
        </p:txBody>
      </p:sp>
      <p:pic>
        <p:nvPicPr>
          <p:cNvPr id="950" name="image97.png" descr="Capture d’écran 2012-05-21 à 14.32.25.png"/>
          <p:cNvPicPr/>
          <p:nvPr/>
        </p:nvPicPr>
        <p:blipFill>
          <a:blip r:embed="rId9">
            <a:extLst/>
          </a:blip>
          <a:srcRect t="1696" b="1619"/>
          <a:stretch>
            <a:fillRect/>
          </a:stretch>
        </p:blipFill>
        <p:spPr>
          <a:xfrm>
            <a:off x="6500344" y="2717203"/>
            <a:ext cx="3256501" cy="1965475"/>
          </a:xfrm>
          <a:prstGeom prst="rect">
            <a:avLst/>
          </a:prstGeom>
          <a:ln w="12700">
            <a:miter lim="400000"/>
          </a:ln>
        </p:spPr>
      </p:pic>
      <p:sp>
        <p:nvSpPr>
          <p:cNvPr id="951" name="Shape 951"/>
          <p:cNvSpPr/>
          <p:nvPr/>
        </p:nvSpPr>
        <p:spPr>
          <a:xfrm>
            <a:off x="8935408" y="2747806"/>
            <a:ext cx="70040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>
                <a:uFill>
                  <a:solidFill/>
                </a:uFill>
              </a:rPr>
              <a:t>112</a:t>
            </a:r>
            <a:r>
              <a:rPr>
                <a:uFill>
                  <a:solidFill/>
                </a:uFill>
              </a:rPr>
              <a:t>Ru</a:t>
            </a:r>
          </a:p>
          <a:p>
            <a:pPr lvl="0">
              <a:defRPr>
                <a:uFillTx/>
              </a:defRPr>
            </a:pPr>
            <a:r>
              <a:rPr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τ</a:t>
            </a:r>
            <a:r>
              <a:rPr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(I≥4</a:t>
            </a:r>
            <a:r>
              <a:rPr baseline="29999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+</a:t>
            </a:r>
            <a:r>
              <a:rPr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</a:rPr>
              <a:t>)</a:t>
            </a:r>
          </a:p>
        </p:txBody>
      </p:sp>
      <p:pic>
        <p:nvPicPr>
          <p:cNvPr id="952" name="image98.png" descr="Capture d’écran 2012-05-21 à 14.33.48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95529" y="4704257"/>
            <a:ext cx="3256501" cy="2053941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hape 953"/>
          <p:cNvSpPr/>
          <p:nvPr/>
        </p:nvSpPr>
        <p:spPr>
          <a:xfrm>
            <a:off x="8925358" y="4750336"/>
            <a:ext cx="57293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baseline="29999" dirty="0" smtClean="0">
                <a:uFill>
                  <a:solidFill/>
                </a:uFill>
              </a:rPr>
              <a:t>114</a:t>
            </a:r>
            <a:r>
              <a:rPr dirty="0" smtClean="0">
                <a:uFill>
                  <a:solidFill/>
                </a:uFill>
              </a:rPr>
              <a:t>Ru</a:t>
            </a:r>
            <a:endParaRPr lang="en-US" dirty="0" smtClean="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t</a:t>
            </a:r>
            <a:endParaRPr dirty="0">
              <a:solidFill>
                <a:srgbClr val="FF0000"/>
              </a:solidFill>
              <a:uFill>
                <a:solidFill/>
              </a:uFill>
              <a:latin typeface="Symbol" charset="2"/>
              <a:cs typeface="Symbol" charset="2"/>
            </a:endParaRPr>
          </a:p>
        </p:txBody>
      </p:sp>
      <p:sp>
        <p:nvSpPr>
          <p:cNvPr id="954" name="Shape 954"/>
          <p:cNvSpPr/>
          <p:nvPr/>
        </p:nvSpPr>
        <p:spPr>
          <a:xfrm>
            <a:off x="432594" y="2991945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55" name="Shape 955"/>
          <p:cNvSpPr/>
          <p:nvPr/>
        </p:nvSpPr>
        <p:spPr>
          <a:xfrm>
            <a:off x="909564" y="2754864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4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56" name="Shape 956"/>
          <p:cNvSpPr/>
          <p:nvPr/>
        </p:nvSpPr>
        <p:spPr>
          <a:xfrm>
            <a:off x="827141" y="558161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4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57" name="Shape 957"/>
          <p:cNvSpPr/>
          <p:nvPr/>
        </p:nvSpPr>
        <p:spPr>
          <a:xfrm>
            <a:off x="4110798" y="710561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4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58" name="Shape 958"/>
          <p:cNvSpPr/>
          <p:nvPr/>
        </p:nvSpPr>
        <p:spPr>
          <a:xfrm>
            <a:off x="408523" y="541227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59" name="Shape 959"/>
          <p:cNvSpPr/>
          <p:nvPr/>
        </p:nvSpPr>
        <p:spPr>
          <a:xfrm>
            <a:off x="3609631" y="537991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0" name="Shape 960"/>
          <p:cNvSpPr/>
          <p:nvPr/>
        </p:nvSpPr>
        <p:spPr>
          <a:xfrm>
            <a:off x="6975844" y="534754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1" name="Shape 961"/>
          <p:cNvSpPr/>
          <p:nvPr/>
        </p:nvSpPr>
        <p:spPr>
          <a:xfrm>
            <a:off x="7467840" y="1081965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4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2" name="Shape 962"/>
          <p:cNvSpPr/>
          <p:nvPr/>
        </p:nvSpPr>
        <p:spPr>
          <a:xfrm>
            <a:off x="7415992" y="3198118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4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3" name="Shape 963"/>
          <p:cNvSpPr/>
          <p:nvPr/>
        </p:nvSpPr>
        <p:spPr>
          <a:xfrm>
            <a:off x="4202457" y="2721002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4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4" name="Shape 964"/>
          <p:cNvSpPr/>
          <p:nvPr/>
        </p:nvSpPr>
        <p:spPr>
          <a:xfrm>
            <a:off x="4112321" y="5092898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4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5" name="Shape 965"/>
          <p:cNvSpPr/>
          <p:nvPr/>
        </p:nvSpPr>
        <p:spPr>
          <a:xfrm>
            <a:off x="3578746" y="2644799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6" name="Shape 966"/>
          <p:cNvSpPr/>
          <p:nvPr/>
        </p:nvSpPr>
        <p:spPr>
          <a:xfrm>
            <a:off x="3628045" y="4674924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7" name="Shape 967"/>
          <p:cNvSpPr/>
          <p:nvPr/>
        </p:nvSpPr>
        <p:spPr>
          <a:xfrm>
            <a:off x="1129828" y="1423609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6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8" name="Shape 968"/>
          <p:cNvSpPr/>
          <p:nvPr/>
        </p:nvSpPr>
        <p:spPr>
          <a:xfrm>
            <a:off x="1368308" y="1662498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8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69" name="Shape 969"/>
          <p:cNvSpPr/>
          <p:nvPr/>
        </p:nvSpPr>
        <p:spPr>
          <a:xfrm>
            <a:off x="1515065" y="1943724"/>
            <a:ext cx="33598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10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0" name="Shape 970"/>
          <p:cNvSpPr/>
          <p:nvPr/>
        </p:nvSpPr>
        <p:spPr>
          <a:xfrm>
            <a:off x="1093007" y="3454377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6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1" name="Shape 971"/>
          <p:cNvSpPr/>
          <p:nvPr/>
        </p:nvSpPr>
        <p:spPr>
          <a:xfrm>
            <a:off x="1359014" y="3804562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8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2" name="Shape 972"/>
          <p:cNvSpPr/>
          <p:nvPr/>
        </p:nvSpPr>
        <p:spPr>
          <a:xfrm>
            <a:off x="4651776" y="1662498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8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3" name="Shape 973"/>
          <p:cNvSpPr/>
          <p:nvPr/>
        </p:nvSpPr>
        <p:spPr>
          <a:xfrm>
            <a:off x="4413358" y="1388259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6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4" name="Shape 974"/>
          <p:cNvSpPr/>
          <p:nvPr/>
        </p:nvSpPr>
        <p:spPr>
          <a:xfrm>
            <a:off x="4385909" y="3550995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6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5" name="Shape 975"/>
          <p:cNvSpPr/>
          <p:nvPr/>
        </p:nvSpPr>
        <p:spPr>
          <a:xfrm>
            <a:off x="4422668" y="5612131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6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6" name="Shape 976"/>
          <p:cNvSpPr/>
          <p:nvPr/>
        </p:nvSpPr>
        <p:spPr>
          <a:xfrm>
            <a:off x="4660948" y="3821495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8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7" name="Shape 977"/>
          <p:cNvSpPr/>
          <p:nvPr/>
        </p:nvSpPr>
        <p:spPr>
          <a:xfrm>
            <a:off x="6939160" y="2674962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  <p:sp>
        <p:nvSpPr>
          <p:cNvPr id="978" name="Shape 978"/>
          <p:cNvSpPr/>
          <p:nvPr/>
        </p:nvSpPr>
        <p:spPr>
          <a:xfrm>
            <a:off x="7306066" y="4806705"/>
            <a:ext cx="2462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2</a:t>
            </a:r>
            <a:r>
              <a:rPr sz="1400" baseline="29999">
                <a:uFill>
                  <a:solidFill/>
                </a:uFill>
              </a:rP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2167</Words>
  <Application>Microsoft Macintosh PowerPoint</Application>
  <PresentationFormat>A4 Paper (210x297 mm)</PresentationFormat>
  <Paragraphs>447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Fission fragment detection with VAMOS</vt:lpstr>
      <vt:lpstr>PowerPoint Presentation</vt:lpstr>
      <vt:lpstr>Spectra from isotopically identified fission fragments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Wolfram KORTEN</cp:lastModifiedBy>
  <cp:revision>31</cp:revision>
  <cp:lastPrinted>2015-02-09T11:57:31Z</cp:lastPrinted>
  <dcterms:modified xsi:type="dcterms:W3CDTF">2015-03-20T11:41:46Z</dcterms:modified>
</cp:coreProperties>
</file>