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DE67C-0A3B-42E7-A04B-B6637774EB95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27619-26A9-4C2C-A2A6-F1934967E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6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27619-26A9-4C2C-A2A6-F1934967E5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GB" dirty="0" smtClean="0"/>
              <a:t>Recent results of fast-timing experiments in Grenoble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33612"/>
            <a:ext cx="6400800" cy="1752600"/>
          </a:xfrm>
        </p:spPr>
        <p:txBody>
          <a:bodyPr/>
          <a:lstStyle/>
          <a:p>
            <a:r>
              <a:rPr lang="en-GB" dirty="0" smtClean="0"/>
              <a:t>Gary Simpson</a:t>
            </a:r>
          </a:p>
          <a:p>
            <a:r>
              <a:rPr lang="en-GB" dirty="0" smtClean="0"/>
              <a:t>University of the West of Scotland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2543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9221"/>
            <a:ext cx="3365501" cy="25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75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6725" y="420688"/>
            <a:ext cx="320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Implement digital CFD</a:t>
            </a:r>
          </a:p>
        </p:txBody>
      </p:sp>
      <p:pic>
        <p:nvPicPr>
          <p:cNvPr id="5" name="Picture 5" descr="c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59817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00"/>
            <a:ext cx="64008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27925" y="1712913"/>
            <a:ext cx="1155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Delay=10</a:t>
            </a:r>
          </a:p>
          <a:p>
            <a:r>
              <a:rPr lang="en-US" altLang="en-US"/>
              <a:t>Frac=0.8</a:t>
            </a:r>
          </a:p>
        </p:txBody>
      </p:sp>
    </p:spTree>
    <p:extLst>
      <p:ext uri="{BB962C8B-B14F-4D97-AF65-F5344CB8AC3E}">
        <p14:creationId xmlns:p14="http://schemas.microsoft.com/office/powerpoint/2010/main" val="17513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45673"/>
            <a:ext cx="5943600" cy="45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655881"/>
            <a:ext cx="3817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Digital LE algorithm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124200"/>
            <a:ext cx="1828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~45 % worse than analogue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748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3355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33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64770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048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0386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5720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0292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93925" y="6284913"/>
            <a:ext cx="190430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dirty="0"/>
              <a:t>LSO crystals</a:t>
            </a:r>
          </a:p>
        </p:txBody>
      </p:sp>
    </p:spTree>
    <p:extLst>
      <p:ext uri="{BB962C8B-B14F-4D97-AF65-F5344CB8AC3E}">
        <p14:creationId xmlns:p14="http://schemas.microsoft.com/office/powerpoint/2010/main" val="34806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Conclusions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3505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Have performed fast-timing measurements of many states populated from isomeric decay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Developed fast-timing digital algorithms</a:t>
            </a:r>
            <a:endParaRPr lang="en-GB" dirty="0" smtClean="0"/>
          </a:p>
          <a:p>
            <a:r>
              <a:rPr lang="en-GB" dirty="0" smtClean="0"/>
              <a:t>Developing position-sensitive </a:t>
            </a:r>
            <a:r>
              <a:rPr lang="en-GB" dirty="0" smtClean="0">
                <a:latin typeface="Symbol" panose="05050102010706020507" pitchFamily="18" charset="2"/>
              </a:rPr>
              <a:t>b</a:t>
            </a:r>
            <a:r>
              <a:rPr lang="en-GB" dirty="0" smtClean="0"/>
              <a:t> detector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First results from fast-timing from prompt fission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486400"/>
            <a:ext cx="452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Thanks to many people –FATIMA collaboration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4846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Fast-timing from below isomers ion-</a:t>
            </a:r>
            <a:r>
              <a:rPr lang="en-GB" dirty="0" smtClean="0">
                <a:latin typeface="Symbol" panose="05050102010706020507" pitchFamily="18" charset="2"/>
              </a:rPr>
              <a:t>g-g</a:t>
            </a:r>
            <a:endParaRPr lang="en-GB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10" y="934244"/>
            <a:ext cx="4977554" cy="13716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Use selectivity of spectrometer + isomer decay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Know what isomer is</a:t>
            </a:r>
          </a:p>
          <a:p>
            <a:endParaRPr lang="en-GB" dirty="0"/>
          </a:p>
        </p:txBody>
      </p:sp>
      <p:pic>
        <p:nvPicPr>
          <p:cNvPr id="4" name="Picture 5" descr="chamber_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3630"/>
            <a:ext cx="4343400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91327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76286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52561"/>
            <a:ext cx="439434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83542" y="730250"/>
            <a:ext cx="4789487" cy="2381250"/>
            <a:chOff x="3554413" y="212725"/>
            <a:chExt cx="4789487" cy="2381250"/>
          </a:xfrm>
        </p:grpSpPr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263" y="212725"/>
              <a:ext cx="1671637" cy="174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3554413" y="882650"/>
              <a:ext cx="2411412" cy="1177925"/>
              <a:chOff x="4806951" y="1436688"/>
              <a:chExt cx="2411727" cy="1177925"/>
            </a:xfrm>
          </p:grpSpPr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>
                <a:off x="5591175" y="1436688"/>
                <a:ext cx="835025" cy="1588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>
                <a:off x="5591175" y="2609850"/>
                <a:ext cx="835025" cy="1588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>
                <a:off x="5564188" y="1876425"/>
                <a:ext cx="835025" cy="1588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6"/>
              <p:cNvSpPr>
                <a:spLocks/>
              </p:cNvSpPr>
              <p:nvPr/>
            </p:nvSpPr>
            <p:spPr bwMode="auto">
              <a:xfrm>
                <a:off x="6086475" y="1895475"/>
                <a:ext cx="68262" cy="719138"/>
              </a:xfrm>
              <a:custGeom>
                <a:avLst/>
                <a:gdLst>
                  <a:gd name="T0" fmla="*/ 0 w 190"/>
                  <a:gd name="T1" fmla="*/ 0 h 1999"/>
                  <a:gd name="T2" fmla="*/ 2147483647 w 190"/>
                  <a:gd name="T3" fmla="*/ 2147483647 h 1999"/>
                  <a:gd name="T4" fmla="*/ 0 w 190"/>
                  <a:gd name="T5" fmla="*/ 2147483647 h 1999"/>
                  <a:gd name="T6" fmla="*/ 2147483647 w 190"/>
                  <a:gd name="T7" fmla="*/ 2147483647 h 1999"/>
                  <a:gd name="T8" fmla="*/ 0 w 190"/>
                  <a:gd name="T9" fmla="*/ 2147483647 h 1999"/>
                  <a:gd name="T10" fmla="*/ 2147483647 w 190"/>
                  <a:gd name="T11" fmla="*/ 2147483647 h 1999"/>
                  <a:gd name="T12" fmla="*/ 0 w 190"/>
                  <a:gd name="T13" fmla="*/ 2147483647 h 1999"/>
                  <a:gd name="T14" fmla="*/ 2147483647 w 190"/>
                  <a:gd name="T15" fmla="*/ 2147483647 h 1999"/>
                  <a:gd name="T16" fmla="*/ 0 w 190"/>
                  <a:gd name="T17" fmla="*/ 2147483647 h 1999"/>
                  <a:gd name="T18" fmla="*/ 2147483647 w 190"/>
                  <a:gd name="T19" fmla="*/ 2147483647 h 1999"/>
                  <a:gd name="T20" fmla="*/ 0 w 190"/>
                  <a:gd name="T21" fmla="*/ 2147483647 h 1999"/>
                  <a:gd name="T22" fmla="*/ 2147483647 w 190"/>
                  <a:gd name="T23" fmla="*/ 2147483647 h 1999"/>
                  <a:gd name="T24" fmla="*/ 0 w 190"/>
                  <a:gd name="T25" fmla="*/ 2147483647 h 1999"/>
                  <a:gd name="T26" fmla="*/ 2147483647 w 190"/>
                  <a:gd name="T27" fmla="*/ 2147483647 h 1999"/>
                  <a:gd name="T28" fmla="*/ 0 w 190"/>
                  <a:gd name="T29" fmla="*/ 2147483647 h 1999"/>
                  <a:gd name="T30" fmla="*/ 2147483647 w 190"/>
                  <a:gd name="T31" fmla="*/ 2147483647 h 1999"/>
                  <a:gd name="T32" fmla="*/ 2147483647 w 190"/>
                  <a:gd name="T33" fmla="*/ 2147483647 h 19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0" h="1999">
                    <a:moveTo>
                      <a:pt x="0" y="0"/>
                    </a:moveTo>
                    <a:cubicBezTo>
                      <a:pt x="81" y="40"/>
                      <a:pt x="163" y="82"/>
                      <a:pt x="163" y="124"/>
                    </a:cubicBezTo>
                    <a:cubicBezTo>
                      <a:pt x="163" y="167"/>
                      <a:pt x="0" y="207"/>
                      <a:pt x="0" y="249"/>
                    </a:cubicBezTo>
                    <a:cubicBezTo>
                      <a:pt x="0" y="291"/>
                      <a:pt x="163" y="332"/>
                      <a:pt x="163" y="374"/>
                    </a:cubicBezTo>
                    <a:cubicBezTo>
                      <a:pt x="163" y="416"/>
                      <a:pt x="0" y="457"/>
                      <a:pt x="0" y="499"/>
                    </a:cubicBezTo>
                    <a:cubicBezTo>
                      <a:pt x="0" y="541"/>
                      <a:pt x="163" y="581"/>
                      <a:pt x="163" y="624"/>
                    </a:cubicBezTo>
                    <a:cubicBezTo>
                      <a:pt x="163" y="666"/>
                      <a:pt x="0" y="706"/>
                      <a:pt x="0" y="748"/>
                    </a:cubicBezTo>
                    <a:cubicBezTo>
                      <a:pt x="0" y="791"/>
                      <a:pt x="163" y="831"/>
                      <a:pt x="163" y="873"/>
                    </a:cubicBezTo>
                    <a:cubicBezTo>
                      <a:pt x="163" y="915"/>
                      <a:pt x="0" y="956"/>
                      <a:pt x="0" y="998"/>
                    </a:cubicBezTo>
                    <a:cubicBezTo>
                      <a:pt x="0" y="1040"/>
                      <a:pt x="163" y="1083"/>
                      <a:pt x="163" y="1125"/>
                    </a:cubicBezTo>
                    <a:cubicBezTo>
                      <a:pt x="163" y="1167"/>
                      <a:pt x="0" y="1207"/>
                      <a:pt x="0" y="1250"/>
                    </a:cubicBezTo>
                    <a:cubicBezTo>
                      <a:pt x="0" y="1292"/>
                      <a:pt x="163" y="1332"/>
                      <a:pt x="163" y="1374"/>
                    </a:cubicBezTo>
                    <a:cubicBezTo>
                      <a:pt x="163" y="1417"/>
                      <a:pt x="0" y="1457"/>
                      <a:pt x="0" y="1499"/>
                    </a:cubicBezTo>
                    <a:cubicBezTo>
                      <a:pt x="0" y="1541"/>
                      <a:pt x="163" y="1582"/>
                      <a:pt x="163" y="1624"/>
                    </a:cubicBezTo>
                    <a:cubicBezTo>
                      <a:pt x="163" y="1666"/>
                      <a:pt x="0" y="1707"/>
                      <a:pt x="0" y="1749"/>
                    </a:cubicBezTo>
                    <a:cubicBezTo>
                      <a:pt x="0" y="1791"/>
                      <a:pt x="137" y="1831"/>
                      <a:pt x="163" y="1874"/>
                    </a:cubicBezTo>
                    <a:cubicBezTo>
                      <a:pt x="189" y="1916"/>
                      <a:pt x="175" y="1956"/>
                      <a:pt x="163" y="1998"/>
                    </a:cubicBezTo>
                  </a:path>
                </a:pathLst>
              </a:custGeom>
              <a:noFill/>
              <a:ln w="126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7"/>
              <p:cNvSpPr>
                <a:spLocks/>
              </p:cNvSpPr>
              <p:nvPr/>
            </p:nvSpPr>
            <p:spPr bwMode="auto">
              <a:xfrm>
                <a:off x="5889625" y="1454150"/>
                <a:ext cx="69850" cy="439738"/>
              </a:xfrm>
              <a:custGeom>
                <a:avLst/>
                <a:gdLst>
                  <a:gd name="T0" fmla="*/ 0 w 192"/>
                  <a:gd name="T1" fmla="*/ 0 h 1223"/>
                  <a:gd name="T2" fmla="*/ 2147483647 w 192"/>
                  <a:gd name="T3" fmla="*/ 2147483647 h 1223"/>
                  <a:gd name="T4" fmla="*/ 0 w 192"/>
                  <a:gd name="T5" fmla="*/ 2147483647 h 1223"/>
                  <a:gd name="T6" fmla="*/ 2147483647 w 192"/>
                  <a:gd name="T7" fmla="*/ 2147483647 h 1223"/>
                  <a:gd name="T8" fmla="*/ 0 w 192"/>
                  <a:gd name="T9" fmla="*/ 2147483647 h 1223"/>
                  <a:gd name="T10" fmla="*/ 2147483647 w 192"/>
                  <a:gd name="T11" fmla="*/ 2147483647 h 1223"/>
                  <a:gd name="T12" fmla="*/ 0 w 192"/>
                  <a:gd name="T13" fmla="*/ 2147483647 h 1223"/>
                  <a:gd name="T14" fmla="*/ 2147483647 w 192"/>
                  <a:gd name="T15" fmla="*/ 2147483647 h 1223"/>
                  <a:gd name="T16" fmla="*/ 0 w 192"/>
                  <a:gd name="T17" fmla="*/ 2147483647 h 1223"/>
                  <a:gd name="T18" fmla="*/ 2147483647 w 192"/>
                  <a:gd name="T19" fmla="*/ 2147483647 h 1223"/>
                  <a:gd name="T20" fmla="*/ 0 w 192"/>
                  <a:gd name="T21" fmla="*/ 2147483647 h 1223"/>
                  <a:gd name="T22" fmla="*/ 2147483647 w 192"/>
                  <a:gd name="T23" fmla="*/ 2147483647 h 1223"/>
                  <a:gd name="T24" fmla="*/ 2147483647 w 192"/>
                  <a:gd name="T25" fmla="*/ 2147483647 h 12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2" h="1223">
                    <a:moveTo>
                      <a:pt x="0" y="0"/>
                    </a:moveTo>
                    <a:cubicBezTo>
                      <a:pt x="82" y="32"/>
                      <a:pt x="164" y="67"/>
                      <a:pt x="164" y="101"/>
                    </a:cubicBezTo>
                    <a:cubicBezTo>
                      <a:pt x="164" y="136"/>
                      <a:pt x="0" y="169"/>
                      <a:pt x="0" y="203"/>
                    </a:cubicBezTo>
                    <a:cubicBezTo>
                      <a:pt x="0" y="238"/>
                      <a:pt x="164" y="270"/>
                      <a:pt x="164" y="305"/>
                    </a:cubicBezTo>
                    <a:cubicBezTo>
                      <a:pt x="164" y="339"/>
                      <a:pt x="0" y="372"/>
                      <a:pt x="0" y="407"/>
                    </a:cubicBezTo>
                    <a:cubicBezTo>
                      <a:pt x="0" y="441"/>
                      <a:pt x="164" y="474"/>
                      <a:pt x="164" y="508"/>
                    </a:cubicBezTo>
                    <a:cubicBezTo>
                      <a:pt x="164" y="543"/>
                      <a:pt x="0" y="576"/>
                      <a:pt x="0" y="610"/>
                    </a:cubicBezTo>
                    <a:cubicBezTo>
                      <a:pt x="0" y="645"/>
                      <a:pt x="164" y="678"/>
                      <a:pt x="164" y="712"/>
                    </a:cubicBezTo>
                    <a:cubicBezTo>
                      <a:pt x="164" y="746"/>
                      <a:pt x="0" y="779"/>
                      <a:pt x="0" y="814"/>
                    </a:cubicBezTo>
                    <a:cubicBezTo>
                      <a:pt x="0" y="848"/>
                      <a:pt x="164" y="883"/>
                      <a:pt x="164" y="917"/>
                    </a:cubicBezTo>
                    <a:cubicBezTo>
                      <a:pt x="164" y="952"/>
                      <a:pt x="0" y="984"/>
                      <a:pt x="0" y="1019"/>
                    </a:cubicBezTo>
                    <a:cubicBezTo>
                      <a:pt x="0" y="1053"/>
                      <a:pt x="137" y="1086"/>
                      <a:pt x="164" y="1121"/>
                    </a:cubicBezTo>
                    <a:cubicBezTo>
                      <a:pt x="191" y="1155"/>
                      <a:pt x="176" y="1188"/>
                      <a:pt x="164" y="1222"/>
                    </a:cubicBezTo>
                  </a:path>
                </a:pathLst>
              </a:custGeom>
              <a:noFill/>
              <a:ln w="12600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 Box 40"/>
              <p:cNvSpPr txBox="1">
                <a:spLocks noChangeArrowheads="1"/>
              </p:cNvSpPr>
              <p:nvPr/>
            </p:nvSpPr>
            <p:spPr bwMode="auto">
              <a:xfrm>
                <a:off x="5913438" y="1443038"/>
                <a:ext cx="3937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1125"/>
                  </a:spcBef>
                  <a:buClr>
                    <a:srgbClr val="3333CC"/>
                  </a:buClr>
                  <a:buFont typeface="Wingdings" pitchFamily="2" charset="2"/>
                  <a:buNone/>
                </a:pPr>
                <a:r>
                  <a:rPr lang="en-GB" altLang="en-US" sz="1800">
                    <a:solidFill>
                      <a:srgbClr val="0000CC"/>
                    </a:solidFill>
                    <a:latin typeface="Symbol" pitchFamily="18" charset="2"/>
                  </a:rPr>
                  <a:t></a:t>
                </a:r>
                <a:r>
                  <a:rPr lang="en-GB" altLang="en-US" sz="1800" baseline="-25000">
                    <a:solidFill>
                      <a:srgbClr val="0000CC"/>
                    </a:solidFill>
                  </a:rPr>
                  <a:t>1</a:t>
                </a:r>
              </a:p>
            </p:txBody>
          </p:sp>
          <p:sp>
            <p:nvSpPr>
              <p:cNvPr id="21" name="Text Box 41"/>
              <p:cNvSpPr txBox="1">
                <a:spLocks noChangeArrowheads="1"/>
              </p:cNvSpPr>
              <p:nvPr/>
            </p:nvSpPr>
            <p:spPr bwMode="auto">
              <a:xfrm>
                <a:off x="6116638" y="2047875"/>
                <a:ext cx="3937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1125"/>
                  </a:spcBef>
                  <a:buClr>
                    <a:srgbClr val="3333CC"/>
                  </a:buClr>
                  <a:buFont typeface="Wingdings" pitchFamily="2" charset="2"/>
                  <a:buNone/>
                </a:pPr>
                <a:r>
                  <a:rPr lang="en-GB" altLang="en-US" sz="1800">
                    <a:solidFill>
                      <a:srgbClr val="FF0000"/>
                    </a:solidFill>
                    <a:latin typeface="Symbol" pitchFamily="18" charset="2"/>
                  </a:rPr>
                  <a:t></a:t>
                </a:r>
                <a:r>
                  <a:rPr lang="en-GB" altLang="en-US" sz="1800" baseline="-25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2" name="Text Box 42"/>
              <p:cNvSpPr txBox="1">
                <a:spLocks noChangeArrowheads="1"/>
              </p:cNvSpPr>
              <p:nvPr/>
            </p:nvSpPr>
            <p:spPr bwMode="auto">
              <a:xfrm>
                <a:off x="4806951" y="1633538"/>
                <a:ext cx="757237" cy="52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1125"/>
                  </a:spcBef>
                  <a:buClr>
                    <a:srgbClr val="3333CC"/>
                  </a:buClr>
                  <a:buFont typeface="Wingdings" pitchFamily="2" charset="2"/>
                  <a:buNone/>
                </a:pPr>
                <a:r>
                  <a:rPr lang="en-GB" altLang="en-US" sz="2400">
                    <a:solidFill>
                      <a:schemeClr val="tx1"/>
                    </a:solidFill>
                  </a:rPr>
                  <a:t>T</a:t>
                </a:r>
                <a:r>
                  <a:rPr lang="en-GB" altLang="en-US" sz="2400" baseline="-25000">
                    <a:solidFill>
                      <a:schemeClr val="tx1"/>
                    </a:solidFill>
                  </a:rPr>
                  <a:t>1/2</a:t>
                </a:r>
                <a:r>
                  <a:rPr lang="en-GB" altLang="en-US" sz="180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37552" y="1500188"/>
                <a:ext cx="681126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auto">
                  <a:lnSpc>
                    <a:spcPct val="90000"/>
                  </a:lnSpc>
                  <a:spcBef>
                    <a:spcPts val="1250"/>
                  </a:spcBef>
                  <a:spcAft>
                    <a:spcPts val="0"/>
                  </a:spcAft>
                  <a:buClr>
                    <a:srgbClr val="3333CC"/>
                  </a:buClr>
                  <a:buSzTx/>
                  <a:buFontTx/>
                  <a:buNone/>
                  <a:defRPr/>
                </a:pPr>
                <a:r>
                  <a:rPr lang="en-GB" altLang="en-US" sz="2000" kern="0" dirty="0">
                    <a:solidFill>
                      <a:schemeClr val="accent1"/>
                    </a:solidFill>
                  </a:rPr>
                  <a:t>start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6537518" y="2105581"/>
                <a:ext cx="66877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2000">
                    <a:solidFill>
                      <a:srgbClr val="FF0000"/>
                    </a:solidFill>
                  </a:rPr>
                  <a:t>stop</a:t>
                </a:r>
                <a:endParaRPr lang="en-GB" altLang="en-US" sz="2000"/>
              </a:p>
            </p:txBody>
          </p:sp>
        </p:grpSp>
        <p:grpSp>
          <p:nvGrpSpPr>
            <p:cNvPr id="25" name="Group 43"/>
            <p:cNvGrpSpPr>
              <a:grpSpLocks/>
            </p:cNvGrpSpPr>
            <p:nvPr/>
          </p:nvGrpSpPr>
          <p:grpSpPr bwMode="auto">
            <a:xfrm>
              <a:off x="6978650" y="2032000"/>
              <a:ext cx="1011238" cy="561975"/>
              <a:chOff x="4625" y="2431"/>
              <a:chExt cx="637" cy="354"/>
            </a:xfrm>
          </p:grpSpPr>
          <p:sp>
            <p:nvSpPr>
              <p:cNvPr id="26" name="AutoShape 44"/>
              <p:cNvSpPr>
                <a:spLocks noChangeArrowheads="1"/>
              </p:cNvSpPr>
              <p:nvPr/>
            </p:nvSpPr>
            <p:spPr bwMode="auto">
              <a:xfrm>
                <a:off x="4625" y="2431"/>
                <a:ext cx="637" cy="308"/>
              </a:xfrm>
              <a:prstGeom prst="roundRect">
                <a:avLst>
                  <a:gd name="adj" fmla="val 324"/>
                </a:avLst>
              </a:prstGeom>
              <a:solidFill>
                <a:srgbClr val="FFFFFF"/>
              </a:solidFill>
              <a:ln w="126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7" name="Text Box 45"/>
              <p:cNvSpPr txBox="1">
                <a:spLocks noChangeArrowheads="1"/>
              </p:cNvSpPr>
              <p:nvPr/>
            </p:nvSpPr>
            <p:spPr bwMode="auto">
              <a:xfrm>
                <a:off x="4625" y="2431"/>
                <a:ext cx="637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1750"/>
                  </a:spcBef>
                  <a:buClr>
                    <a:srgbClr val="3333CC"/>
                  </a:buClr>
                  <a:buFont typeface="Wingdings" pitchFamily="2" charset="2"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  <a:latin typeface="Times New Roman" pitchFamily="18" charset="0"/>
                  </a:rPr>
                  <a:t>TAC</a:t>
                </a:r>
              </a:p>
            </p:txBody>
          </p:sp>
        </p:grpSp>
        <p:cxnSp>
          <p:nvCxnSpPr>
            <p:cNvPr id="28" name="Elbow Connector 2"/>
            <p:cNvCxnSpPr>
              <a:cxnSpLocks noChangeShapeType="1"/>
              <a:stCxn id="23" idx="3"/>
            </p:cNvCxnSpPr>
            <p:nvPr/>
          </p:nvCxnSpPr>
          <p:spPr bwMode="auto">
            <a:xfrm flipV="1">
              <a:off x="5965825" y="882650"/>
              <a:ext cx="706438" cy="24765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Elbow Connector 30"/>
            <p:cNvCxnSpPr>
              <a:cxnSpLocks noChangeShapeType="1"/>
            </p:cNvCxnSpPr>
            <p:nvPr/>
          </p:nvCxnSpPr>
          <p:spPr bwMode="auto">
            <a:xfrm flipV="1">
              <a:off x="5965825" y="1493838"/>
              <a:ext cx="706438" cy="24765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>
          <a:xfrm>
            <a:off x="5458986" y="103084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Symbol" panose="05050102010706020507" pitchFamily="18" charset="2"/>
              </a:rPr>
              <a:t>m</a:t>
            </a:r>
            <a:r>
              <a:rPr lang="en-GB" dirty="0" err="1" smtClean="0"/>
              <a:t>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1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results</a:t>
            </a:r>
            <a:br>
              <a:rPr lang="en-GB" dirty="0" smtClean="0"/>
            </a:br>
            <a:r>
              <a:rPr lang="en-GB" sz="3100" dirty="0" smtClean="0"/>
              <a:t>(Thesis of M. </a:t>
            </a:r>
            <a:r>
              <a:rPr lang="en-GB" sz="3100" dirty="0" err="1" smtClean="0"/>
              <a:t>Rudigier</a:t>
            </a:r>
            <a:r>
              <a:rPr lang="en-GB" sz="3100" dirty="0" smtClean="0"/>
              <a:t> IKP 2014)</a:t>
            </a:r>
            <a:endParaRPr lang="en-GB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1066800"/>
            <a:ext cx="39814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22" y="1219200"/>
            <a:ext cx="50600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648200"/>
            <a:ext cx="35319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657600" y="5791200"/>
            <a:ext cx="10668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6" y="145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In-beam experiments EXILL+ FATIMA (neutron beam) –</a:t>
            </a:r>
            <a:r>
              <a:rPr lang="en-GB" sz="3600" dirty="0" smtClean="0"/>
              <a:t>see Nuclear Physics News</a:t>
            </a:r>
            <a:endParaRPr lang="en-GB" sz="36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3654424"/>
            <a:ext cx="42132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4" y="3654424"/>
            <a:ext cx="41878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1255680"/>
            <a:ext cx="5451475" cy="1940018"/>
            <a:chOff x="611188" y="1358900"/>
            <a:chExt cx="7416800" cy="3509963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611188" y="1358900"/>
              <a:ext cx="7416800" cy="3509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1628775"/>
              <a:ext cx="6646863" cy="269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"/>
            <p:cNvSpPr txBox="1">
              <a:spLocks noChangeArrowheads="1"/>
            </p:cNvSpPr>
            <p:nvPr/>
          </p:nvSpPr>
          <p:spPr bwMode="auto">
            <a:xfrm>
              <a:off x="3502025" y="4346575"/>
              <a:ext cx="20177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chemeClr val="tx1"/>
                  </a:solidFill>
                </a:rPr>
                <a:t>Energy (keV)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 rot="-5400000">
              <a:off x="119857" y="2790031"/>
              <a:ext cx="1352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>
                  <a:solidFill>
                    <a:schemeClr val="tx1"/>
                  </a:solidFill>
                </a:rPr>
                <a:t>log counts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4" y="1255680"/>
            <a:ext cx="3692525" cy="228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8101013" y="3429000"/>
            <a:ext cx="287337" cy="115252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211638" y="2420938"/>
            <a:ext cx="360362" cy="14398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260350"/>
            <a:ext cx="76327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Electronics setup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16 detectors, 15 TACs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2275" y="2636838"/>
            <a:ext cx="1008063" cy="28733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0200" y="215265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700338" y="28527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492500" y="2852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9475" y="3429000"/>
            <a:ext cx="144463" cy="3603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71775" y="3500438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492500" y="37893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348038" y="4292600"/>
            <a:ext cx="287337" cy="115252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411413" y="4437063"/>
            <a:ext cx="90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V1724</a:t>
            </a:r>
          </a:p>
          <a:p>
            <a:r>
              <a:rPr lang="en-US" altLang="en-US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608263" y="2873375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dynode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2700338" y="270827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708400" y="17732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Fan in-out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77050" y="2420938"/>
            <a:ext cx="360363" cy="14398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711950" y="186531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TAC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00563" y="3429000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300788" y="30686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300788" y="357346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5940425" y="4437063"/>
            <a:ext cx="360363" cy="14398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6156325" y="56610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7092950" y="357346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5435600" y="400526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Fan in-out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7019925" y="4941888"/>
            <a:ext cx="144463" cy="50323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7143750" y="49609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delay</a:t>
            </a: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5580063" y="46529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5580063" y="48688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5580063" y="50847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5580063" y="53006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>
            <a:off x="4500563" y="30686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>
            <a:off x="4500563" y="29241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5148263" y="2420938"/>
            <a:ext cx="1152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to</a:t>
            </a:r>
          </a:p>
          <a:p>
            <a:r>
              <a:rPr lang="en-US" altLang="en-US">
                <a:solidFill>
                  <a:schemeClr val="tx1"/>
                </a:solidFill>
              </a:rPr>
              <a:t>other TACs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>
            <a:off x="4500563" y="2781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4500563" y="4868863"/>
            <a:ext cx="1150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other detectors</a:t>
            </a:r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>
            <a:off x="7164388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7812088" y="2708275"/>
            <a:ext cx="84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V1724</a:t>
            </a:r>
          </a:p>
          <a:p>
            <a:r>
              <a:rPr lang="en-US" alt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2751138" y="22971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anode</a:t>
            </a: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420688" y="6156325"/>
            <a:ext cx="823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</a:rPr>
              <a:t>All energy and TAC signals were recorded in time-stamped free format </a:t>
            </a:r>
          </a:p>
        </p:txBody>
      </p:sp>
    </p:spTree>
    <p:extLst>
      <p:ext uri="{BB962C8B-B14F-4D97-AF65-F5344CB8AC3E}">
        <p14:creationId xmlns:p14="http://schemas.microsoft.com/office/powerpoint/2010/main" val="9605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150"/>
            <a:ext cx="71818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443514"/>
            <a:ext cx="4000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3" y="3338739"/>
            <a:ext cx="3905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6133193"/>
            <a:ext cx="10278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baseline="30000" dirty="0" smtClean="0"/>
              <a:t>100</a:t>
            </a:r>
            <a:r>
              <a:rPr lang="en-GB" sz="3600" b="1" dirty="0" smtClean="0"/>
              <a:t>Zr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5855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ss\Desktop\NPL\536start_121s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34" y="1353414"/>
            <a:ext cx="4904817" cy="37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874"/>
            <a:ext cx="4600575" cy="575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9050"/>
            <a:ext cx="8229600" cy="1143000"/>
          </a:xfrm>
        </p:spPr>
        <p:txBody>
          <a:bodyPr>
            <a:normAutofit/>
          </a:bodyPr>
          <a:lstStyle/>
          <a:p>
            <a:r>
              <a:rPr lang="en-GB" u="sng" baseline="30000" dirty="0" smtClean="0"/>
              <a:t>99</a:t>
            </a:r>
            <a:r>
              <a:rPr lang="en-GB" u="sng" dirty="0" smtClean="0"/>
              <a:t>Zr</a:t>
            </a:r>
            <a:endParaRPr lang="en-GB" u="sng" dirty="0"/>
          </a:p>
        </p:txBody>
      </p:sp>
      <p:sp>
        <p:nvSpPr>
          <p:cNvPr id="4" name="Oval 3"/>
          <p:cNvSpPr/>
          <p:nvPr/>
        </p:nvSpPr>
        <p:spPr>
          <a:xfrm>
            <a:off x="1843086" y="5448300"/>
            <a:ext cx="36671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971800" y="4610100"/>
            <a:ext cx="366714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733800" y="3503812"/>
            <a:ext cx="366714" cy="533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17157" y="1076325"/>
            <a:ext cx="317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Pietro </a:t>
            </a:r>
            <a:r>
              <a:rPr lang="en-GB" sz="2400" dirty="0" err="1" smtClean="0"/>
              <a:t>Spagnoletti</a:t>
            </a:r>
            <a:r>
              <a:rPr lang="en-GB" sz="2400" dirty="0" smtClean="0"/>
              <a:t>, UWS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633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beta detector</a:t>
            </a:r>
            <a:br>
              <a:rPr lang="en-GB" dirty="0" smtClean="0"/>
            </a:br>
            <a:r>
              <a:rPr lang="en-GB" dirty="0" smtClean="0"/>
              <a:t>LPSC Grenoble </a:t>
            </a:r>
            <a:r>
              <a:rPr lang="en-GB" sz="2200" dirty="0" smtClean="0"/>
              <a:t>(G. Simpson, G. </a:t>
            </a:r>
            <a:r>
              <a:rPr lang="en-GB" sz="2200" dirty="0" err="1" smtClean="0"/>
              <a:t>Gey</a:t>
            </a:r>
            <a:r>
              <a:rPr lang="en-GB" sz="2200" dirty="0" smtClean="0"/>
              <a:t>, J. F. </a:t>
            </a:r>
            <a:r>
              <a:rPr lang="en-GB" sz="2200" dirty="0" err="1" smtClean="0"/>
              <a:t>Muraz</a:t>
            </a:r>
            <a:r>
              <a:rPr lang="en-GB" sz="2200" dirty="0" smtClean="0"/>
              <a:t>, A. </a:t>
            </a:r>
            <a:r>
              <a:rPr lang="en-GB" sz="2200" dirty="0" err="1" smtClean="0"/>
              <a:t>Pellisier</a:t>
            </a:r>
            <a:r>
              <a:rPr lang="en-GB" sz="2200" dirty="0" smtClean="0"/>
              <a:t>)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106680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Need good time resolution for </a:t>
            </a:r>
            <a:r>
              <a:rPr lang="en-GB" dirty="0" smtClean="0">
                <a:latin typeface="Symbol" panose="05050102010706020507" pitchFamily="18" charset="2"/>
              </a:rPr>
              <a:t>b-g</a:t>
            </a:r>
            <a:r>
              <a:rPr lang="en-GB" dirty="0" smtClean="0"/>
              <a:t> timing</a:t>
            </a:r>
          </a:p>
          <a:p>
            <a:pPr lvl="1"/>
            <a:r>
              <a:rPr lang="en-GB" dirty="0" smtClean="0"/>
              <a:t>Scintillating fibre optics (radiation hard)</a:t>
            </a:r>
          </a:p>
          <a:p>
            <a:pPr lvl="1"/>
            <a:r>
              <a:rPr lang="en-GB" dirty="0" smtClean="0"/>
              <a:t>DSSSDs expensive –really needed for some FATIMA experiments?</a:t>
            </a:r>
          </a:p>
          <a:p>
            <a:pPr lvl="1"/>
            <a:endParaRPr lang="en-GB" dirty="0"/>
          </a:p>
        </p:txBody>
      </p:sp>
      <p:pic>
        <p:nvPicPr>
          <p:cNvPr id="8194" name="Picture 2" descr="C:\Users\gss\PSPMT\1mm_d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05100"/>
            <a:ext cx="37092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ss\PSPMT\DSCF4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51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601809"/>
            <a:ext cx="521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Current position resolution ~3 mm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6168572"/>
            <a:ext cx="5287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4"/>
                </a:solidFill>
              </a:rPr>
              <a:t>Or use DSSSDs + fast plastics stacks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029"/>
            <a:ext cx="8229600" cy="809171"/>
          </a:xfrm>
        </p:spPr>
        <p:txBody>
          <a:bodyPr>
            <a:normAutofit/>
          </a:bodyPr>
          <a:lstStyle/>
          <a:p>
            <a:r>
              <a:rPr lang="en-GB" dirty="0" smtClean="0"/>
              <a:t>Pulse-shape analysis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8057" y="1823249"/>
            <a:ext cx="5334000" cy="2352675"/>
            <a:chOff x="228600" y="4343400"/>
            <a:chExt cx="5334000" cy="2352675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343400"/>
              <a:ext cx="533400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990600" y="5181600"/>
              <a:ext cx="609600" cy="838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31409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06" y="3912735"/>
            <a:ext cx="3614296" cy="279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57" y="5410200"/>
            <a:ext cx="36576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720196"/>
            <a:ext cx="1321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Energy</a:t>
            </a:r>
            <a:endParaRPr lang="en-GB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779008"/>
            <a:ext cx="8229600" cy="4525963"/>
          </a:xfrm>
        </p:spPr>
        <p:txBody>
          <a:bodyPr/>
          <a:lstStyle/>
          <a:p>
            <a:r>
              <a:rPr lang="en-GB" dirty="0" smtClean="0"/>
              <a:t>5 GHz Caen V1742</a:t>
            </a:r>
          </a:p>
          <a:p>
            <a:r>
              <a:rPr lang="en-GB" dirty="0" err="1" smtClean="0"/>
              <a:t>NuPNET</a:t>
            </a:r>
            <a:r>
              <a:rPr lang="en-GB" dirty="0" smtClean="0"/>
              <a:t> funding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208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Recent results of fast-timing experiments in Grenoble</vt:lpstr>
      <vt:lpstr>Fast-timing from below isomers ion-g-g</vt:lpstr>
      <vt:lpstr>Example of results (Thesis of M. Rudigier IKP 2014)</vt:lpstr>
      <vt:lpstr>In-beam experiments EXILL+ FATIMA (neutron beam) –see Nuclear Physics News</vt:lpstr>
      <vt:lpstr>PowerPoint Presentation</vt:lpstr>
      <vt:lpstr>PowerPoint Presentation</vt:lpstr>
      <vt:lpstr>99Zr</vt:lpstr>
      <vt:lpstr>beta detector LPSC Grenoble (G. Simpson, G. Gey, J. F. Muraz, A. Pellisier)</vt:lpstr>
      <vt:lpstr>Pulse-shape analysis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Fast-timing from below isomers ion-g-g</dc:title>
  <dc:creator>gss</dc:creator>
  <cp:lastModifiedBy>gss</cp:lastModifiedBy>
  <cp:revision>23</cp:revision>
  <dcterms:created xsi:type="dcterms:W3CDTF">2006-08-16T00:00:00Z</dcterms:created>
  <dcterms:modified xsi:type="dcterms:W3CDTF">2015-03-19T13:38:00Z</dcterms:modified>
</cp:coreProperties>
</file>