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8" r:id="rId2"/>
    <p:sldId id="541" r:id="rId3"/>
    <p:sldId id="543" r:id="rId4"/>
    <p:sldId id="542" r:id="rId5"/>
    <p:sldId id="534" r:id="rId6"/>
    <p:sldId id="532" r:id="rId7"/>
    <p:sldId id="536" r:id="rId8"/>
    <p:sldId id="552" r:id="rId9"/>
    <p:sldId id="549" r:id="rId10"/>
    <p:sldId id="551" r:id="rId11"/>
    <p:sldId id="561" r:id="rId12"/>
    <p:sldId id="528" r:id="rId13"/>
    <p:sldId id="525" r:id="rId14"/>
    <p:sldId id="526" r:id="rId15"/>
    <p:sldId id="520" r:id="rId16"/>
    <p:sldId id="544" r:id="rId17"/>
    <p:sldId id="545" r:id="rId18"/>
    <p:sldId id="546" r:id="rId19"/>
    <p:sldId id="547" r:id="rId20"/>
    <p:sldId id="548" r:id="rId21"/>
    <p:sldId id="553" r:id="rId22"/>
    <p:sldId id="523" r:id="rId23"/>
    <p:sldId id="524" r:id="rId24"/>
    <p:sldId id="521" r:id="rId25"/>
    <p:sldId id="519" r:id="rId26"/>
    <p:sldId id="529" r:id="rId27"/>
    <p:sldId id="522" r:id="rId28"/>
    <p:sldId id="555" r:id="rId29"/>
    <p:sldId id="557" r:id="rId30"/>
    <p:sldId id="558" r:id="rId31"/>
    <p:sldId id="559" r:id="rId32"/>
    <p:sldId id="560" r:id="rId33"/>
    <p:sldId id="533" r:id="rId34"/>
    <p:sldId id="540" r:id="rId35"/>
    <p:sldId id="539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01F74"/>
    <a:srgbClr val="00FF00"/>
    <a:srgbClr val="0C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494" autoAdjust="0"/>
  </p:normalViewPr>
  <p:slideViewPr>
    <p:cSldViewPr snapToObjects="1">
      <p:cViewPr>
        <p:scale>
          <a:sx n="70" d="100"/>
          <a:sy n="70" d="100"/>
        </p:scale>
        <p:origin x="-8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38" d="100"/>
          <a:sy n="38" d="100"/>
        </p:scale>
        <p:origin x="-2238" y="-12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B2F2F-B92C-48D9-8EC5-7B13F989132E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63DAA9-9183-4F5C-BEA8-959BD6CE09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83154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23CA84-58B5-4D99-83BD-74C09BABF9E2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ED5971-1C9F-4800-B5EE-606F5EF12A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1327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B839-5ACA-41D0-A7FC-FE2A5BAD3089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AA8-4163-49B2-8B94-2FC16A2C4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B910-7F68-499C-87CB-8B567B3E4197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1437-C5AF-4A01-8D04-1C7A82289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286A-4A92-4857-8A87-359E87F6AED4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BE6D-75CC-40CD-BFBA-CC5AA6F99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OWERPOINTfond_suite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 descr="logoip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236E98-CD52-4A1E-A31D-75B1F78BA480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05C4C6BA-7746-42D1-9EFD-7603BE244B66}" type="datetime2">
              <a:rPr lang="fr-FR"/>
              <a:pPr>
                <a:defRPr/>
              </a:pPr>
              <a:t>jeudi 19 mars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71591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ABF6-1EDC-4280-8C01-D85B2AEA3AC6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7B5D-310F-4D16-A4CE-771339BB7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BF07-BEF2-425F-87BF-D807F021B610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B3B2-216E-4874-83F7-3E9E9222A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88B0-4411-42CE-9931-5CCCF4C1EBA5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64B3-344B-4B80-A8AB-8950367DAC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E21C-B6DB-4184-8300-12F61423DB4C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4AEF-7163-4C23-9766-9834C6001F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ogoip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800" y="-71438"/>
            <a:ext cx="24066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A58142-DBD7-45C4-BA44-88DC846B2057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 rtlCol="0"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500063" y="1635125"/>
            <a:ext cx="2000250" cy="365125"/>
          </a:xfrm>
        </p:spPr>
        <p:txBody>
          <a:bodyPr/>
          <a:lstStyle>
            <a:lvl1pPr>
              <a:defRPr sz="1400" b="0" i="1" u="sng" baseline="0" dirty="0" smtClean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Lundi  28 mars 2011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428625" y="5357813"/>
            <a:ext cx="1714500" cy="1357312"/>
          </a:xfrm>
        </p:spPr>
        <p:txBody>
          <a:bodyPr/>
          <a:lstStyle>
            <a:lvl1pPr algn="l">
              <a:defRPr sz="1000" b="1" i="0" baseline="0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r>
              <a:rPr lang="fr-FR">
                <a:solidFill>
                  <a:srgbClr val="AB757F"/>
                </a:solidFill>
              </a:rPr>
              <a:t/>
            </a:r>
            <a:br>
              <a:rPr lang="fr-FR">
                <a:solidFill>
                  <a:srgbClr val="AB757F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 smtClean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50CF33FC-A964-4643-B229-D6102F4236CD}" type="datetime2">
              <a:rPr lang="fr-FR"/>
              <a:pPr>
                <a:defRPr/>
              </a:pPr>
              <a:t>jeudi 19 mars 2015</a:t>
            </a:fld>
            <a:endParaRPr lang="fr-FR" dirty="0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1B78-3862-425C-9A2C-5DDE2BC1BCD3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938-741A-4B0A-8E97-525107D2D0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6AD8-595A-42EA-859C-BBB71E96FA76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91C3-A8ED-4CAA-BFFA-2E1B13976E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4ACC8-A215-4354-B567-ECE8CE4E651A}" type="datetime2">
              <a:rPr lang="fr-FR"/>
              <a:pPr>
                <a:defRPr/>
              </a:pPr>
              <a:t>jeudi 19 mars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2E575-2DAD-43B3-B0BE-ADD8EA6CD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1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3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9" y="972104"/>
            <a:ext cx="9140951" cy="598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707904" y="3013214"/>
            <a:ext cx="1080120" cy="34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1052670"/>
            <a:ext cx="9144000" cy="262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A hybrid LaBr</a:t>
            </a:r>
            <a:r>
              <a:rPr lang="en-US" sz="2000" b="1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-Ge array for fast timing spectroscopic studies at the IPN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Orsay</a:t>
            </a:r>
            <a:endParaRPr lang="fr-FR" sz="2000" b="1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dirty="0">
                <a:latin typeface="Times New Roman"/>
                <a:ea typeface="Times New Roman"/>
              </a:rPr>
              <a:t>J.N. Wilson</a:t>
            </a:r>
            <a:r>
              <a:rPr lang="fr-FR" sz="1600" baseline="30000" dirty="0">
                <a:latin typeface="Times New Roman"/>
                <a:ea typeface="Times New Roman"/>
              </a:rPr>
              <a:t>1</a:t>
            </a:r>
            <a:r>
              <a:rPr lang="fr-FR" sz="1600" dirty="0">
                <a:latin typeface="Times New Roman"/>
                <a:ea typeface="Times New Roman"/>
              </a:rPr>
              <a:t>, P.H.Regan</a:t>
            </a:r>
            <a:r>
              <a:rPr lang="fr-FR" sz="1600" baseline="30000" dirty="0">
                <a:latin typeface="Times New Roman"/>
                <a:ea typeface="Times New Roman"/>
              </a:rPr>
              <a:t>2,3</a:t>
            </a:r>
            <a:r>
              <a:rPr lang="fr-FR" sz="1600" dirty="0">
                <a:latin typeface="Times New Roman"/>
                <a:ea typeface="Times New Roman"/>
              </a:rPr>
              <a:t> ,G. Georgiev</a:t>
            </a:r>
            <a:r>
              <a:rPr lang="fr-FR" sz="1600" baseline="30000" dirty="0">
                <a:latin typeface="Times New Roman"/>
                <a:ea typeface="Times New Roman"/>
              </a:rPr>
              <a:t>4</a:t>
            </a:r>
            <a:r>
              <a:rPr lang="fr-FR" sz="1600" dirty="0">
                <a:latin typeface="Times New Roman"/>
                <a:ea typeface="Times New Roman"/>
              </a:rPr>
              <a:t>, I. Matea</a:t>
            </a:r>
            <a:r>
              <a:rPr lang="fr-FR" sz="1600" baseline="30000" dirty="0">
                <a:latin typeface="Times New Roman"/>
                <a:ea typeface="Times New Roman"/>
              </a:rPr>
              <a:t>1</a:t>
            </a:r>
            <a:r>
              <a:rPr lang="fr-FR" sz="1600" dirty="0">
                <a:latin typeface="Times New Roman"/>
                <a:ea typeface="Times New Roman"/>
              </a:rPr>
              <a:t>,</a:t>
            </a:r>
            <a:r>
              <a:rPr lang="fr-FR" sz="1600" baseline="30000" dirty="0">
                <a:latin typeface="Times New Roman"/>
                <a:ea typeface="Times New Roman"/>
              </a:rPr>
              <a:t> </a:t>
            </a:r>
            <a:r>
              <a:rPr lang="fr-FR" sz="1600" dirty="0">
                <a:latin typeface="Times New Roman"/>
                <a:ea typeface="Times New Roman"/>
              </a:rPr>
              <a:t>D. Verney</a:t>
            </a:r>
            <a:r>
              <a:rPr lang="fr-FR" sz="1600" baseline="30000" dirty="0">
                <a:latin typeface="Times New Roman"/>
                <a:ea typeface="Times New Roman"/>
              </a:rPr>
              <a:t>1</a:t>
            </a:r>
            <a:r>
              <a:rPr lang="fr-FR" sz="1600" dirty="0">
                <a:latin typeface="Times New Roman"/>
                <a:ea typeface="Times New Roman"/>
              </a:rPr>
              <a:t>, M. Lebois</a:t>
            </a:r>
            <a:r>
              <a:rPr lang="fr-FR" sz="1600" baseline="30000" dirty="0">
                <a:latin typeface="Times New Roman"/>
                <a:ea typeface="Times New Roman"/>
              </a:rPr>
              <a:t>1</a:t>
            </a:r>
            <a:r>
              <a:rPr lang="fr-FR" sz="1600" dirty="0">
                <a:latin typeface="Times New Roman"/>
                <a:ea typeface="Times New Roman"/>
              </a:rPr>
              <a:t>, P. Halipre</a:t>
            </a:r>
            <a:r>
              <a:rPr lang="fr-FR" sz="1600" baseline="30000" dirty="0">
                <a:latin typeface="Times New Roman"/>
                <a:ea typeface="Times New Roman"/>
              </a:rPr>
              <a:t>1</a:t>
            </a:r>
            <a:r>
              <a:rPr lang="fr-FR" sz="1600" dirty="0">
                <a:latin typeface="Times New Roman"/>
                <a:ea typeface="Times New Roman"/>
              </a:rPr>
              <a:t>, </a:t>
            </a:r>
            <a:r>
              <a:rPr lang="fr-FR" sz="1600" dirty="0" smtClean="0">
                <a:latin typeface="Times New Roman"/>
                <a:ea typeface="Times New Roman"/>
              </a:rPr>
              <a:t>L</a:t>
            </a:r>
            <a:r>
              <a:rPr lang="fr-FR" sz="1600" dirty="0">
                <a:latin typeface="Times New Roman"/>
                <a:ea typeface="Times New Roman"/>
              </a:rPr>
              <a:t>. Qi</a:t>
            </a:r>
            <a:r>
              <a:rPr lang="fr-FR" sz="1600" baseline="30000" dirty="0">
                <a:latin typeface="Times New Roman"/>
                <a:ea typeface="Times New Roman"/>
              </a:rPr>
              <a:t>1</a:t>
            </a:r>
            <a:r>
              <a:rPr lang="fr-FR" sz="1600" dirty="0">
                <a:latin typeface="Times New Roman"/>
                <a:ea typeface="Times New Roman"/>
              </a:rPr>
              <a:t>, A. Gottardo</a:t>
            </a:r>
            <a:r>
              <a:rPr lang="fr-FR" sz="1600" baseline="30000" dirty="0">
                <a:latin typeface="Times New Roman"/>
                <a:ea typeface="Times New Roman"/>
              </a:rPr>
              <a:t>1</a:t>
            </a:r>
            <a:r>
              <a:rPr lang="fr-FR" sz="1600" dirty="0">
                <a:latin typeface="Times New Roman"/>
                <a:ea typeface="Times New Roman"/>
              </a:rPr>
              <a:t>, J. Ljungvall</a:t>
            </a:r>
            <a:r>
              <a:rPr lang="fr-FR" sz="1600" baseline="30000" dirty="0">
                <a:latin typeface="Times New Roman"/>
                <a:ea typeface="Times New Roman"/>
              </a:rPr>
              <a:t>4</a:t>
            </a:r>
            <a:r>
              <a:rPr lang="fr-FR" sz="1600" dirty="0">
                <a:latin typeface="Times New Roman"/>
                <a:ea typeface="Times New Roman"/>
              </a:rPr>
              <a:t>, Zs.Podolyak</a:t>
            </a:r>
            <a:r>
              <a:rPr lang="fr-FR" sz="1600" baseline="30000" dirty="0">
                <a:latin typeface="Times New Roman"/>
                <a:ea typeface="Times New Roman"/>
              </a:rPr>
              <a:t>2</a:t>
            </a:r>
            <a:r>
              <a:rPr lang="fr-FR" sz="1600" dirty="0">
                <a:latin typeface="Times New Roman"/>
                <a:ea typeface="Times New Roman"/>
              </a:rPr>
              <a:t>, S.M.Judge</a:t>
            </a:r>
            <a:r>
              <a:rPr lang="fr-FR" sz="1600" baseline="30000" dirty="0">
                <a:latin typeface="Times New Roman"/>
                <a:ea typeface="Times New Roman"/>
              </a:rPr>
              <a:t>2,3</a:t>
            </a:r>
            <a:r>
              <a:rPr lang="fr-FR" sz="1600" dirty="0">
                <a:latin typeface="Times New Roman"/>
                <a:ea typeface="Times New Roman"/>
              </a:rPr>
              <a:t>, R. Shearman</a:t>
            </a:r>
            <a:r>
              <a:rPr lang="fr-FR" sz="1600" baseline="30000" dirty="0">
                <a:latin typeface="Times New Roman"/>
                <a:ea typeface="Times New Roman"/>
              </a:rPr>
              <a:t>2,3</a:t>
            </a:r>
            <a:r>
              <a:rPr lang="fr-FR" sz="1600" dirty="0">
                <a:latin typeface="Times New Roman"/>
                <a:ea typeface="Times New Roman"/>
              </a:rPr>
              <a:t>, R. Carroll</a:t>
            </a:r>
            <a:r>
              <a:rPr lang="fr-FR" sz="1600" baseline="30000" dirty="0">
                <a:latin typeface="Times New Roman"/>
                <a:ea typeface="Times New Roman"/>
              </a:rPr>
              <a:t>2</a:t>
            </a:r>
            <a:r>
              <a:rPr lang="fr-FR" sz="1600" dirty="0">
                <a:latin typeface="Times New Roman"/>
                <a:ea typeface="Times New Roman"/>
              </a:rPr>
              <a:t>, </a:t>
            </a:r>
            <a:r>
              <a:rPr lang="fr-FR" sz="1600" dirty="0" smtClean="0">
                <a:latin typeface="Times New Roman"/>
                <a:ea typeface="Times New Roman"/>
              </a:rPr>
              <a:t>M</a:t>
            </a:r>
            <a:r>
              <a:rPr lang="fr-FR" sz="1600" dirty="0">
                <a:latin typeface="Times New Roman"/>
                <a:ea typeface="Times New Roman"/>
              </a:rPr>
              <a:t>. Rudigier</a:t>
            </a:r>
            <a:r>
              <a:rPr lang="fr-FR" sz="1600" baseline="30000" dirty="0">
                <a:latin typeface="Times New Roman"/>
                <a:ea typeface="Times New Roman"/>
              </a:rPr>
              <a:t>2</a:t>
            </a:r>
            <a:r>
              <a:rPr lang="fr-FR" sz="1600" dirty="0">
                <a:latin typeface="Times New Roman"/>
                <a:ea typeface="Times New Roman"/>
              </a:rPr>
              <a:t>, A.Pearce</a:t>
            </a:r>
            <a:r>
              <a:rPr lang="fr-FR" sz="1600" baseline="30000" dirty="0">
                <a:latin typeface="Times New Roman"/>
                <a:ea typeface="Times New Roman"/>
              </a:rPr>
              <a:t>3</a:t>
            </a:r>
            <a:r>
              <a:rPr lang="fr-FR" sz="1600" dirty="0">
                <a:latin typeface="Times New Roman"/>
                <a:ea typeface="Times New Roman"/>
              </a:rPr>
              <a:t>, G.Lorusso</a:t>
            </a:r>
            <a:r>
              <a:rPr lang="fr-FR" sz="1600" baseline="30000" dirty="0">
                <a:latin typeface="Times New Roman"/>
                <a:ea typeface="Times New Roman"/>
              </a:rPr>
              <a:t>2,3</a:t>
            </a:r>
            <a:r>
              <a:rPr lang="fr-FR" sz="1600" dirty="0">
                <a:latin typeface="Times New Roman"/>
                <a:ea typeface="Times New Roman"/>
              </a:rPr>
              <a:t>, A.M. Bruce</a:t>
            </a:r>
            <a:r>
              <a:rPr lang="fr-FR" sz="1600" baseline="30000" dirty="0">
                <a:latin typeface="Times New Roman"/>
                <a:ea typeface="Times New Roman"/>
              </a:rPr>
              <a:t>5</a:t>
            </a:r>
            <a:r>
              <a:rPr lang="fr-FR" sz="1600" dirty="0">
                <a:latin typeface="Times New Roman"/>
                <a:ea typeface="Times New Roman"/>
              </a:rPr>
              <a:t>, N. Marginean</a:t>
            </a:r>
            <a:r>
              <a:rPr lang="fr-FR" sz="1600" baseline="30000" dirty="0">
                <a:latin typeface="Times New Roman"/>
                <a:ea typeface="Times New Roman"/>
              </a:rPr>
              <a:t>6</a:t>
            </a:r>
            <a:r>
              <a:rPr lang="fr-FR" sz="1600" dirty="0">
                <a:latin typeface="Times New Roman"/>
                <a:ea typeface="Times New Roman"/>
              </a:rPr>
              <a:t>, T. Kroell</a:t>
            </a:r>
            <a:r>
              <a:rPr lang="fr-FR" sz="1600" baseline="30000" dirty="0">
                <a:latin typeface="Times New Roman"/>
                <a:ea typeface="Times New Roman"/>
              </a:rPr>
              <a:t>7</a:t>
            </a:r>
            <a:r>
              <a:rPr lang="fr-FR" sz="1600" dirty="0">
                <a:latin typeface="Times New Roman"/>
                <a:ea typeface="Times New Roman"/>
              </a:rPr>
              <a:t>, S. Ilieva</a:t>
            </a:r>
            <a:r>
              <a:rPr lang="fr-FR" sz="1600" baseline="30000" dirty="0">
                <a:latin typeface="Times New Roman"/>
                <a:ea typeface="Times New Roman"/>
              </a:rPr>
              <a:t>7</a:t>
            </a:r>
            <a:r>
              <a:rPr lang="fr-FR" sz="1600" dirty="0">
                <a:latin typeface="Times New Roman"/>
                <a:ea typeface="Times New Roman"/>
              </a:rPr>
              <a:t>, </a:t>
            </a:r>
            <a:r>
              <a:rPr lang="fr-FR" sz="1600" dirty="0" smtClean="0">
                <a:latin typeface="Times New Roman"/>
                <a:ea typeface="Times New Roman"/>
              </a:rPr>
              <a:t>A</a:t>
            </a:r>
            <a:r>
              <a:rPr lang="fr-FR" sz="1600" dirty="0">
                <a:latin typeface="Times New Roman"/>
                <a:ea typeface="Times New Roman"/>
              </a:rPr>
              <a:t>. Ignatov</a:t>
            </a:r>
            <a:r>
              <a:rPr lang="fr-FR" sz="1600" baseline="30000" dirty="0">
                <a:latin typeface="Times New Roman"/>
                <a:ea typeface="Times New Roman"/>
              </a:rPr>
              <a:t>7</a:t>
            </a:r>
            <a:r>
              <a:rPr lang="fr-FR" sz="1600" dirty="0">
                <a:latin typeface="Times New Roman"/>
                <a:ea typeface="Times New Roman"/>
              </a:rPr>
              <a:t>, G. Fernandez</a:t>
            </a:r>
            <a:r>
              <a:rPr lang="fr-FR" sz="1600" baseline="30000" dirty="0">
                <a:latin typeface="Times New Roman"/>
                <a:ea typeface="Times New Roman"/>
              </a:rPr>
              <a:t>7</a:t>
            </a:r>
            <a:r>
              <a:rPr lang="fr-FR" sz="1600" dirty="0">
                <a:latin typeface="Times New Roman"/>
                <a:ea typeface="Times New Roman"/>
              </a:rPr>
              <a:t>, V. Werner</a:t>
            </a:r>
            <a:r>
              <a:rPr lang="fr-FR" sz="1600" baseline="30000" dirty="0">
                <a:latin typeface="Times New Roman"/>
                <a:ea typeface="Times New Roman"/>
              </a:rPr>
              <a:t>7</a:t>
            </a:r>
            <a:r>
              <a:rPr lang="fr-FR" sz="1600" dirty="0">
                <a:latin typeface="Times New Roman"/>
                <a:ea typeface="Times New Roman"/>
              </a:rPr>
              <a:t>, L.M. Fraile</a:t>
            </a:r>
            <a:r>
              <a:rPr lang="fr-FR" sz="1600" baseline="30000" dirty="0">
                <a:latin typeface="Times New Roman"/>
                <a:ea typeface="Times New Roman"/>
              </a:rPr>
              <a:t>8</a:t>
            </a:r>
            <a:r>
              <a:rPr lang="fr-FR" sz="1600" dirty="0">
                <a:latin typeface="Times New Roman"/>
                <a:ea typeface="Times New Roman"/>
              </a:rPr>
              <a:t>, </a:t>
            </a:r>
            <a:endParaRPr lang="fr-FR" sz="1600" dirty="0" smtClean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dirty="0" smtClean="0">
                <a:latin typeface="Times New Roman"/>
                <a:ea typeface="Times New Roman"/>
              </a:rPr>
              <a:t>V. Vedia</a:t>
            </a:r>
            <a:r>
              <a:rPr lang="fr-FR" sz="1600" baseline="30000" dirty="0" smtClean="0">
                <a:latin typeface="Times New Roman"/>
                <a:ea typeface="Times New Roman"/>
              </a:rPr>
              <a:t>8</a:t>
            </a:r>
            <a:r>
              <a:rPr lang="fr-FR" sz="1600" dirty="0">
                <a:latin typeface="Times New Roman"/>
                <a:ea typeface="Times New Roman"/>
              </a:rPr>
              <a:t>, J. Jolie</a:t>
            </a:r>
            <a:r>
              <a:rPr lang="fr-FR" sz="1600" baseline="30000" dirty="0">
                <a:latin typeface="Times New Roman"/>
                <a:ea typeface="Times New Roman"/>
              </a:rPr>
              <a:t>9</a:t>
            </a:r>
            <a:r>
              <a:rPr lang="fr-FR" sz="1600" dirty="0">
                <a:latin typeface="Times New Roman"/>
                <a:ea typeface="Times New Roman"/>
              </a:rPr>
              <a:t>, J.M. Regis</a:t>
            </a:r>
            <a:r>
              <a:rPr lang="fr-FR" sz="1600" baseline="30000" dirty="0">
                <a:latin typeface="Times New Roman"/>
                <a:ea typeface="Times New Roman"/>
              </a:rPr>
              <a:t>9</a:t>
            </a:r>
            <a:r>
              <a:rPr lang="fr-FR" sz="1600" dirty="0">
                <a:latin typeface="Times New Roman"/>
                <a:ea typeface="Times New Roman"/>
              </a:rPr>
              <a:t>, </a:t>
            </a:r>
            <a:r>
              <a:rPr lang="fr-FR" sz="1600" dirty="0" smtClean="0">
                <a:latin typeface="Times New Roman"/>
                <a:ea typeface="Times New Roman"/>
              </a:rPr>
              <a:t>W</a:t>
            </a:r>
            <a:r>
              <a:rPr lang="fr-FR" sz="1600" dirty="0">
                <a:latin typeface="Times New Roman"/>
                <a:ea typeface="Times New Roman"/>
              </a:rPr>
              <a:t>. Korten</a:t>
            </a:r>
            <a:r>
              <a:rPr lang="fr-FR" sz="1600" baseline="30000" dirty="0">
                <a:latin typeface="Times New Roman"/>
                <a:ea typeface="Times New Roman"/>
              </a:rPr>
              <a:t>10</a:t>
            </a:r>
            <a:r>
              <a:rPr lang="fr-FR" sz="1600" dirty="0">
                <a:latin typeface="Times New Roman"/>
                <a:ea typeface="Times New Roman"/>
              </a:rPr>
              <a:t>, J.F. Smith</a:t>
            </a:r>
            <a:r>
              <a:rPr lang="fr-FR" sz="1600" baseline="30000" dirty="0">
                <a:latin typeface="Times New Roman"/>
                <a:ea typeface="Times New Roman"/>
              </a:rPr>
              <a:t>11</a:t>
            </a:r>
            <a:r>
              <a:rPr lang="fr-FR" sz="1600" dirty="0">
                <a:latin typeface="Times New Roman"/>
                <a:ea typeface="Times New Roman"/>
              </a:rPr>
              <a:t>, P.M. McKee</a:t>
            </a:r>
            <a:r>
              <a:rPr lang="fr-FR" sz="1600" baseline="30000" dirty="0">
                <a:latin typeface="Times New Roman"/>
                <a:ea typeface="Times New Roman"/>
              </a:rPr>
              <a:t>11</a:t>
            </a:r>
            <a:r>
              <a:rPr lang="fr-FR" sz="1600" dirty="0">
                <a:latin typeface="Times New Roman"/>
                <a:ea typeface="Times New Roman"/>
              </a:rPr>
              <a:t>, E. Parr</a:t>
            </a:r>
            <a:r>
              <a:rPr lang="fr-FR" sz="1600" baseline="30000" dirty="0">
                <a:latin typeface="Times New Roman"/>
                <a:ea typeface="Times New Roman"/>
              </a:rPr>
              <a:t>11</a:t>
            </a:r>
            <a:r>
              <a:rPr lang="fr-FR" sz="1600" dirty="0">
                <a:latin typeface="Times New Roman"/>
                <a:ea typeface="Times New Roman"/>
              </a:rPr>
              <a:t>, M. Smolen</a:t>
            </a:r>
            <a:r>
              <a:rPr lang="fr-FR" sz="1600" baseline="30000" dirty="0">
                <a:latin typeface="Times New Roman"/>
                <a:ea typeface="Times New Roman"/>
              </a:rPr>
              <a:t>11</a:t>
            </a:r>
            <a:r>
              <a:rPr lang="fr-FR" sz="1600" dirty="0">
                <a:latin typeface="Times New Roman"/>
                <a:ea typeface="Times New Roman"/>
              </a:rPr>
              <a:t>, </a:t>
            </a:r>
            <a:r>
              <a:rPr lang="fr-FR" sz="1600" dirty="0" smtClean="0">
                <a:latin typeface="Times New Roman"/>
                <a:ea typeface="Times New Roman"/>
              </a:rPr>
              <a:t>S.Lalkovski</a:t>
            </a:r>
            <a:r>
              <a:rPr lang="fr-FR" sz="1600" baseline="30000" dirty="0" smtClean="0">
                <a:latin typeface="Times New Roman"/>
                <a:ea typeface="Times New Roman"/>
              </a:rPr>
              <a:t>2,12</a:t>
            </a:r>
            <a:r>
              <a:rPr lang="fr-FR" sz="1600" dirty="0" smtClean="0">
                <a:latin typeface="Times New Roman"/>
                <a:ea typeface="Times New Roman"/>
              </a:rPr>
              <a:t>,S</a:t>
            </a:r>
            <a:r>
              <a:rPr lang="fr-FR" sz="1600" dirty="0">
                <a:latin typeface="Times New Roman"/>
                <a:ea typeface="Times New Roman"/>
              </a:rPr>
              <a:t>. Kisyov</a:t>
            </a:r>
            <a:r>
              <a:rPr lang="fr-FR" sz="1600" baseline="30000" dirty="0">
                <a:latin typeface="Times New Roman"/>
                <a:ea typeface="Times New Roman"/>
              </a:rPr>
              <a:t>12</a:t>
            </a:r>
            <a:r>
              <a:rPr lang="fr-FR" sz="1600" dirty="0">
                <a:latin typeface="Times New Roman"/>
                <a:ea typeface="Times New Roman"/>
              </a:rPr>
              <a:t>, A. Görgen</a:t>
            </a:r>
            <a:r>
              <a:rPr lang="fr-FR" sz="1600" baseline="30000" dirty="0">
                <a:latin typeface="Times New Roman"/>
                <a:ea typeface="Times New Roman"/>
              </a:rPr>
              <a:t>13</a:t>
            </a:r>
            <a:r>
              <a:rPr lang="fr-FR" sz="1600" dirty="0">
                <a:latin typeface="Times New Roman"/>
                <a:ea typeface="Times New Roman"/>
              </a:rPr>
              <a:t>, S.Siem</a:t>
            </a:r>
            <a:r>
              <a:rPr lang="fr-FR" sz="1600" baseline="30000" dirty="0">
                <a:latin typeface="Times New Roman"/>
                <a:ea typeface="Times New Roman"/>
              </a:rPr>
              <a:t>13</a:t>
            </a:r>
            <a:r>
              <a:rPr lang="fr-FR" sz="1600" dirty="0">
                <a:latin typeface="Times New Roman"/>
                <a:ea typeface="Times New Roman"/>
              </a:rPr>
              <a:t>, K. </a:t>
            </a:r>
            <a:r>
              <a:rPr lang="fr-FR" sz="1600" dirty="0" err="1">
                <a:latin typeface="Times New Roman"/>
                <a:ea typeface="Times New Roman"/>
              </a:rPr>
              <a:t>Hadynska-Klek</a:t>
            </a:r>
            <a:r>
              <a:rPr lang="fr-FR" sz="1600" dirty="0">
                <a:latin typeface="Times New Roman"/>
                <a:ea typeface="Times New Roman"/>
              </a:rPr>
              <a:t> </a:t>
            </a:r>
            <a:r>
              <a:rPr lang="fr-FR" sz="1600" baseline="30000" dirty="0">
                <a:latin typeface="Times New Roman"/>
                <a:ea typeface="Times New Roman"/>
              </a:rPr>
              <a:t>13</a:t>
            </a:r>
            <a:r>
              <a:rPr lang="fr-FR" sz="1600" dirty="0">
                <a:latin typeface="Times New Roman"/>
                <a:ea typeface="Times New Roman"/>
              </a:rPr>
              <a:t>, E. Sahin</a:t>
            </a:r>
            <a:r>
              <a:rPr lang="fr-FR" sz="1600" baseline="30000" dirty="0">
                <a:latin typeface="Times New Roman"/>
                <a:ea typeface="Times New Roman"/>
              </a:rPr>
              <a:t>13</a:t>
            </a:r>
            <a:r>
              <a:rPr lang="fr-FR" sz="1600" dirty="0">
                <a:latin typeface="Times New Roman"/>
                <a:ea typeface="Times New Roman"/>
              </a:rPr>
              <a:t>A. Oberstedt</a:t>
            </a:r>
            <a:r>
              <a:rPr lang="fr-FR" sz="1600" baseline="30000" dirty="0">
                <a:latin typeface="Times New Roman"/>
                <a:ea typeface="Times New Roman"/>
              </a:rPr>
              <a:t>1,14</a:t>
            </a:r>
            <a:r>
              <a:rPr lang="fr-FR" sz="1600" dirty="0" smtClean="0">
                <a:latin typeface="Times New Roman"/>
                <a:ea typeface="Times New Roman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dirty="0" smtClean="0">
                <a:latin typeface="Times New Roman"/>
                <a:ea typeface="Times New Roman"/>
              </a:rPr>
              <a:t>G. Smith</a:t>
            </a:r>
            <a:r>
              <a:rPr lang="fr-FR" sz="1600" baseline="30000" dirty="0" smtClean="0">
                <a:latin typeface="Times New Roman"/>
                <a:ea typeface="Times New Roman"/>
              </a:rPr>
              <a:t>15</a:t>
            </a:r>
            <a:r>
              <a:rPr lang="fr-FR" sz="1600" dirty="0" smtClean="0">
                <a:latin typeface="Times New Roman"/>
                <a:ea typeface="Times New Roman"/>
              </a:rPr>
              <a:t>,R. Lozeva</a:t>
            </a:r>
            <a:r>
              <a:rPr lang="fr-FR" sz="1600" baseline="30000" dirty="0" smtClean="0">
                <a:latin typeface="Times New Roman"/>
                <a:ea typeface="Times New Roman"/>
              </a:rPr>
              <a:t>16</a:t>
            </a:r>
            <a:r>
              <a:rPr lang="fr-FR" sz="1600" dirty="0" smtClean="0">
                <a:latin typeface="Times New Roman"/>
                <a:ea typeface="Times New Roman"/>
              </a:rPr>
              <a:t>,S</a:t>
            </a:r>
            <a:r>
              <a:rPr lang="fr-FR" sz="1600" dirty="0">
                <a:latin typeface="Times New Roman"/>
                <a:ea typeface="Times New Roman"/>
              </a:rPr>
              <a:t>. </a:t>
            </a:r>
            <a:r>
              <a:rPr lang="fr-FR" sz="1600" dirty="0" smtClean="0">
                <a:latin typeface="Times New Roman"/>
                <a:ea typeface="Times New Roman"/>
              </a:rPr>
              <a:t>Oberstedt</a:t>
            </a:r>
            <a:r>
              <a:rPr lang="fr-FR" sz="1600" baseline="30000" dirty="0" smtClean="0">
                <a:latin typeface="Times New Roman"/>
                <a:ea typeface="Times New Roman"/>
              </a:rPr>
              <a:t>17</a:t>
            </a:r>
            <a:r>
              <a:rPr lang="fr-FR" dirty="0">
                <a:latin typeface="Times New Roman"/>
                <a:ea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dirty="0">
                <a:latin typeface="Times New Roman"/>
                <a:ea typeface="Times New Roman"/>
              </a:rPr>
              <a:t> </a:t>
            </a:r>
            <a:endParaRPr lang="fr-FR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92908"/>
            <a:ext cx="50184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1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Institut de Physique Nucléaire </a:t>
            </a:r>
            <a:r>
              <a:rPr lang="fr-FR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Orsay ,France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2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Department of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Physics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,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University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of Surrey, UK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3</a:t>
            </a:r>
            <a:r>
              <a:rPr lang="fr-FR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National 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Physical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Laboratory,Teddington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, UK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4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CSNSM Orsay, France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5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University of Brighton, UK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6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IFIN-HH.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Maguerele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,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Bucharest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, Romania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7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TU Darmstadt, Germany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8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U.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Complutense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, Madrid, Spain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9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IFK-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Köln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, </a:t>
            </a:r>
            <a:r>
              <a:rPr lang="fr-FR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Germany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8951" y="3392908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10</a:t>
            </a:r>
            <a:r>
              <a:rPr lang="fr-FR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CEA 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Saclay, France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11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Universiyt of West of Scotland, Paisley, UK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12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University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of Sofia,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Bulgaria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13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University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of Oslo,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Norway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14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Chalmers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University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,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Sweden</a:t>
            </a:r>
            <a:endParaRPr lang="fr-FR" sz="1600" b="1" i="1" dirty="0">
              <a:solidFill>
                <a:srgbClr val="002060"/>
              </a:solidFill>
              <a:latin typeface="Times New Roman"/>
              <a:ea typeface="Times New Roman"/>
              <a:cs typeface="Calibri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</a:rPr>
              <a:t>15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University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of Manchester, UK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>
                <a:solidFill>
                  <a:srgbClr val="002060"/>
                </a:solidFill>
                <a:latin typeface="Times New Roman"/>
                <a:ea typeface="Times New Roman"/>
              </a:rPr>
              <a:t>16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IPHC Strasbourg, France</a:t>
            </a:r>
            <a:endParaRPr lang="fr-FR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fr-FR" sz="1600" b="1" i="1" baseline="300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17</a:t>
            </a:r>
            <a:r>
              <a:rPr lang="fr-FR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European </a:t>
            </a:r>
            <a:r>
              <a:rPr lang="fr-FR" sz="1600" b="1" i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Commission JRC-IRM, Geel, </a:t>
            </a:r>
            <a:r>
              <a:rPr lang="fr-FR" sz="1600" b="1" i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Belgium</a:t>
            </a:r>
            <a:endParaRPr lang="fr-FR" sz="1600" b="1" i="1" dirty="0">
              <a:solidFill>
                <a:srgbClr val="002060"/>
              </a:solidFill>
              <a:latin typeface="Times New Roman"/>
              <a:ea typeface="Times New Roman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Neutron </a:t>
            </a:r>
            <a:r>
              <a:rPr lang="fr-FR" dirty="0" err="1" smtClean="0"/>
              <a:t>supression</a:t>
            </a:r>
            <a:r>
              <a:rPr lang="fr-FR" dirty="0" smtClean="0"/>
              <a:t> at 90 </a:t>
            </a:r>
            <a:r>
              <a:rPr lang="fr-FR" dirty="0" err="1" smtClean="0"/>
              <a:t>degrees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3" y="5013563"/>
            <a:ext cx="8172948" cy="17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272051" y="3319831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054249" y="3031799"/>
            <a:ext cx="72008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8" idx="3"/>
          </p:cNvCxnSpPr>
          <p:nvPr/>
        </p:nvCxnSpPr>
        <p:spPr>
          <a:xfrm flipV="1">
            <a:off x="2126257" y="2887783"/>
            <a:ext cx="237626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3"/>
          </p:cNvCxnSpPr>
          <p:nvPr/>
        </p:nvCxnSpPr>
        <p:spPr>
          <a:xfrm flipV="1">
            <a:off x="2126257" y="3175815"/>
            <a:ext cx="32403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3"/>
          </p:cNvCxnSpPr>
          <p:nvPr/>
        </p:nvCxnSpPr>
        <p:spPr>
          <a:xfrm>
            <a:off x="2126257" y="3463847"/>
            <a:ext cx="1440160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3"/>
          </p:cNvCxnSpPr>
          <p:nvPr/>
        </p:nvCxnSpPr>
        <p:spPr>
          <a:xfrm>
            <a:off x="2126257" y="3463847"/>
            <a:ext cx="194421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74529" y="259975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638425" y="331983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438625" y="295979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070473" y="367987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47226" y="3049801"/>
            <a:ext cx="207023" cy="846094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67106" y="237472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 </a:t>
            </a:r>
            <a:r>
              <a:rPr lang="fr-FR" b="1" dirty="0" err="1" smtClean="0"/>
              <a:t>target</a:t>
            </a:r>
            <a:endParaRPr lang="fr-FR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712211" y="2734766"/>
            <a:ext cx="135015" cy="22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82041" y="358986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100nA </a:t>
            </a:r>
            <a:r>
              <a:rPr lang="fr-FR" b="1" baseline="30000" dirty="0" smtClean="0"/>
              <a:t>7</a:t>
            </a:r>
            <a:r>
              <a:rPr lang="fr-FR" b="1" dirty="0" smtClean="0"/>
              <a:t>Li</a:t>
            </a:r>
          </a:p>
          <a:p>
            <a:r>
              <a:rPr lang="fr-FR" b="1" dirty="0" smtClean="0"/>
              <a:t>17 MeV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1804463" y="911049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 rot="16200000">
            <a:off x="4109583" y="3225337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054249" y="4485542"/>
            <a:ext cx="190990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717491" y="448554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1.5 m</a:t>
            </a:r>
            <a:endParaRPr lang="fr-FR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767106" y="1335039"/>
            <a:ext cx="1" cy="1778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360" y="20394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1.5 m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2208378" y="93837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NE213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4518870" y="326184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NE213</a:t>
            </a:r>
            <a:endParaRPr lang="fr-FR" dirty="0"/>
          </a:p>
        </p:txBody>
      </p:sp>
      <p:pic>
        <p:nvPicPr>
          <p:cNvPr id="1028" name="Picture 4" descr="C:\Users\$wilson\Desktop\PARISWS photos\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38" y="938378"/>
            <a:ext cx="2849887" cy="37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LICORNE FLUXES</a:t>
            </a:r>
            <a:endParaRPr lang="fr-FR" dirty="0"/>
          </a:p>
        </p:txBody>
      </p:sp>
      <p:pic>
        <p:nvPicPr>
          <p:cNvPr id="1026" name="Picture 2" descr="C:\Users\$wilson\Desktop\Miniball-Fl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1628750"/>
            <a:ext cx="7381876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660" y="3649699"/>
            <a:ext cx="1656230" cy="36005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691600" y="3861060"/>
            <a:ext cx="792110" cy="2376330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16616" y="6253365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10</a:t>
            </a:r>
            <a:r>
              <a:rPr lang="fr-FR" sz="2000" b="1" baseline="30000" dirty="0" smtClean="0"/>
              <a:t>7</a:t>
            </a:r>
            <a:r>
              <a:rPr lang="fr-FR" sz="2000" b="1" dirty="0" smtClean="0"/>
              <a:t> n/s/cm</a:t>
            </a:r>
            <a:r>
              <a:rPr lang="fr-FR" sz="2000" b="1" baseline="30000" dirty="0" smtClean="0"/>
              <a:t>2</a:t>
            </a:r>
            <a:endParaRPr lang="fr-FR" sz="2000" b="1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067930" y="6253365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 90 kHz fission rate for 30g </a:t>
            </a:r>
            <a:r>
              <a:rPr lang="fr-FR" b="1" baseline="30000" dirty="0" smtClean="0"/>
              <a:t>238</a:t>
            </a:r>
            <a:r>
              <a:rPr lang="fr-FR" b="1" dirty="0" smtClean="0"/>
              <a:t>U </a:t>
            </a:r>
            <a:r>
              <a:rPr lang="fr-FR" b="1" dirty="0" err="1" smtClean="0"/>
              <a:t>sample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63860" y="1017577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0.5 </a:t>
            </a:r>
            <a:r>
              <a:rPr lang="fr-FR" b="1" dirty="0" smtClean="0"/>
              <a:t>&lt; E</a:t>
            </a:r>
            <a:r>
              <a:rPr lang="fr-FR" b="1" baseline="-25000" dirty="0" smtClean="0"/>
              <a:t>n</a:t>
            </a:r>
            <a:r>
              <a:rPr lang="fr-FR" b="1" dirty="0" smtClean="0"/>
              <a:t> &lt; 2.6 MeV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65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$wilson\Desktop\238U(n,f) Miniball\238U(n,f) expt photos\20150224_085633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470" y="1228652"/>
            <a:ext cx="9236470" cy="5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$wilson\Desktop\tal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9"/>
            <a:ext cx="9144000" cy="51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470" y="5661309"/>
            <a:ext cx="822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Miniball</a:t>
            </a:r>
            <a:r>
              <a:rPr lang="fr-FR" sz="2400" b="1" dirty="0" smtClean="0"/>
              <a:t> data set: ~ 5 x 10</a:t>
            </a:r>
            <a:r>
              <a:rPr lang="fr-FR" sz="2400" b="1" baseline="30000" dirty="0" smtClean="0"/>
              <a:t>9  </a:t>
            </a:r>
            <a:r>
              <a:rPr lang="fr-FR" sz="2400" b="1" dirty="0" smtClean="0"/>
              <a:t>M</a:t>
            </a:r>
            <a:r>
              <a:rPr lang="el-GR" sz="2400" b="1" baseline="-25000" dirty="0" smtClean="0"/>
              <a:t>γ</a:t>
            </a:r>
            <a:r>
              <a:rPr lang="fr-FR" sz="2400" b="1" dirty="0" smtClean="0"/>
              <a:t> &gt;= 3 </a:t>
            </a:r>
            <a:r>
              <a:rPr lang="fr-FR" sz="2400" b="1" dirty="0" err="1" smtClean="0"/>
              <a:t>events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weeks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08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$wilson\Desktop\Kr90-94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91" y="2324100"/>
            <a:ext cx="60388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$wilson\Desktop\Kr90-94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33042"/>
            <a:ext cx="6019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$wilson\Desktop\tsd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0" y="10287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1835620" y="4797190"/>
            <a:ext cx="1008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2996160" y="4797190"/>
            <a:ext cx="1008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139940" y="4797190"/>
            <a:ext cx="1008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937682" y="44278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400 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120" y="213282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Prompt </a:t>
            </a:r>
            <a:r>
              <a:rPr lang="fr-FR" b="1" dirty="0" err="1" smtClean="0"/>
              <a:t>peak</a:t>
            </a:r>
            <a:endParaRPr lang="fr-FR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436120" y="2502152"/>
            <a:ext cx="576080" cy="710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83960" y="1916790"/>
            <a:ext cx="648090" cy="403256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4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50CF33FC-A964-4643-B229-D6102F4236CD}" type="datetime2">
              <a:rPr lang="fr-FR" smtClean="0"/>
              <a:pPr>
                <a:defRPr/>
              </a:pPr>
              <a:t>jeudi 19 mars 2015</a:t>
            </a:fld>
            <a:endParaRPr lang="fr-FR" dirty="0"/>
          </a:p>
        </p:txBody>
      </p:sp>
      <p:pic>
        <p:nvPicPr>
          <p:cNvPr id="1026" name="Picture 2" descr="C:\Documents and Settings\Jon\Bureau\IPN PAC 2013\y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36654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411760" y="16652"/>
            <a:ext cx="50016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Fission Fragment </a:t>
            </a:r>
            <a:r>
              <a:rPr lang="fr-FR" sz="2000" b="1" dirty="0" err="1" smtClean="0"/>
              <a:t>Isomers</a:t>
            </a:r>
            <a:r>
              <a:rPr lang="fr-FR" sz="2000" b="1" dirty="0" smtClean="0"/>
              <a:t> (10ns - 10µs)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0632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50CF33FC-A964-4643-B229-D6102F4236CD}" type="datetime2">
              <a:rPr lang="fr-FR" smtClean="0"/>
              <a:pPr>
                <a:defRPr/>
              </a:pPr>
              <a:t>jeudi 19 mars 2015</a:t>
            </a:fld>
            <a:endParaRPr lang="fr-FR" dirty="0"/>
          </a:p>
        </p:txBody>
      </p:sp>
      <p:pic>
        <p:nvPicPr>
          <p:cNvPr id="1026" name="Picture 2" descr="C:\Documents and Settings\Jon\Bureau\IPN PAC 2013\y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366540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3923928" y="1052736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5292080" y="1412776"/>
            <a:ext cx="288032" cy="36004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43808" y="76470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149</a:t>
            </a:r>
            <a:r>
              <a:rPr lang="fr-FR" sz="2400" b="1" dirty="0" smtClean="0"/>
              <a:t>Pm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96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50CF33FC-A964-4643-B229-D6102F4236CD}" type="datetime2">
              <a:rPr lang="fr-FR" smtClean="0"/>
              <a:pPr>
                <a:defRPr/>
              </a:pPr>
              <a:t>jeudi 19 mars 2015</a:t>
            </a:fld>
            <a:endParaRPr lang="fr-FR" dirty="0"/>
          </a:p>
        </p:txBody>
      </p:sp>
      <p:pic>
        <p:nvPicPr>
          <p:cNvPr id="1026" name="Picture 2" descr="C:\Documents and Settings\Jon\Bureau\IPN PAC 2013\y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366540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1835696" y="2564904"/>
            <a:ext cx="864096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115616" y="206084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87,88,89</a:t>
            </a:r>
            <a:r>
              <a:rPr lang="fr-FR" sz="2400" b="1" dirty="0" smtClean="0"/>
              <a:t>Ga</a:t>
            </a:r>
            <a:endParaRPr lang="fr-FR" sz="24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923928" y="1052736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292080" y="1412776"/>
            <a:ext cx="288032" cy="36004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843808" y="76470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149</a:t>
            </a:r>
            <a:r>
              <a:rPr lang="fr-FR" sz="2400" b="1" dirty="0" smtClean="0"/>
              <a:t>Pm</a:t>
            </a:r>
            <a:r>
              <a:rPr lang="fr-FR" sz="2400" b="1" i="1" baseline="30000" dirty="0" smtClean="0"/>
              <a:t>m</a:t>
            </a:r>
            <a:endParaRPr lang="fr-FR" sz="24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35215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50CF33FC-A964-4643-B229-D6102F4236CD}" type="datetime2">
              <a:rPr lang="fr-FR" smtClean="0"/>
              <a:pPr>
                <a:defRPr/>
              </a:pPr>
              <a:t>jeudi 19 mars 2015</a:t>
            </a:fld>
            <a:endParaRPr lang="fr-FR" dirty="0"/>
          </a:p>
        </p:txBody>
      </p:sp>
      <p:pic>
        <p:nvPicPr>
          <p:cNvPr id="1026" name="Picture 2" descr="C:\Documents and Settings\Jon\Bureau\IPN PAC 2013\y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" y="100"/>
            <a:ext cx="9143713" cy="6366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5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550" y="1124680"/>
            <a:ext cx="6840950" cy="513279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627730" y="323946"/>
            <a:ext cx="515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The ALTO </a:t>
            </a:r>
            <a:r>
              <a:rPr lang="fr-FR" sz="2400" b="1" dirty="0" err="1" smtClean="0"/>
              <a:t>facility</a:t>
            </a:r>
            <a:r>
              <a:rPr lang="fr-FR" sz="2400" b="1" dirty="0" smtClean="0"/>
              <a:t> of the IPN Orsay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648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50CF33FC-A964-4643-B229-D6102F4236CD}" type="datetime2">
              <a:rPr lang="fr-FR" smtClean="0"/>
              <a:pPr>
                <a:defRPr/>
              </a:pPr>
              <a:t>jeudi 19 mars 2015</a:t>
            </a:fld>
            <a:endParaRPr lang="fr-FR" dirty="0"/>
          </a:p>
        </p:txBody>
      </p:sp>
      <p:pic>
        <p:nvPicPr>
          <p:cNvPr id="1026" name="Picture 2" descr="C:\Documents and Settings\Jon\Bureau\IPN PAC 2013\y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36654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75656" y="6093296"/>
            <a:ext cx="495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TIPS</a:t>
            </a:r>
            <a:r>
              <a:rPr lang="fr-FR" sz="2400" b="1" dirty="0" smtClean="0"/>
              <a:t> – </a:t>
            </a:r>
            <a:r>
              <a:rPr lang="fr-FR" sz="2400" b="1" dirty="0" err="1" smtClean="0"/>
              <a:t>T</a:t>
            </a:r>
            <a:r>
              <a:rPr lang="fr-FR" sz="2400" b="1" dirty="0" err="1" smtClean="0">
                <a:solidFill>
                  <a:srgbClr val="FF0000"/>
                </a:solidFill>
              </a:rPr>
              <a:t>agging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</a:t>
            </a:r>
            <a:r>
              <a:rPr lang="fr-FR" sz="2400" b="1" dirty="0" err="1" smtClean="0">
                <a:solidFill>
                  <a:srgbClr val="FF0000"/>
                </a:solidFill>
              </a:rPr>
              <a:t>somer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</a:t>
            </a:r>
            <a:r>
              <a:rPr lang="fr-FR" sz="2400" b="1" dirty="0" err="1" smtClean="0">
                <a:solidFill>
                  <a:srgbClr val="FF0000"/>
                </a:solidFill>
              </a:rPr>
              <a:t>artner</a:t>
            </a:r>
            <a:r>
              <a:rPr lang="fr-FR" sz="2400" b="1" dirty="0" err="1" smtClean="0"/>
              <a:t>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570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$wilson\Desktop\tsd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0" y="10287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1835620" y="4797190"/>
            <a:ext cx="1008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2996160" y="4797190"/>
            <a:ext cx="1008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139940" y="4797190"/>
            <a:ext cx="1008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937682" y="44278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400 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120" y="213282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Prompt </a:t>
            </a:r>
            <a:r>
              <a:rPr lang="fr-FR" b="1" dirty="0" err="1" smtClean="0"/>
              <a:t>peak</a:t>
            </a:r>
            <a:endParaRPr lang="fr-FR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436120" y="2502152"/>
            <a:ext cx="576080" cy="710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83960" y="1916790"/>
            <a:ext cx="648090" cy="403256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$wilson\Desktop\delayed-nolab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0287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$wilson\Desktop\lifetime_134Te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96" y="1772769"/>
            <a:ext cx="2924204" cy="19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4932050" y="3748458"/>
            <a:ext cx="659046" cy="40064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228230" y="400508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1/2</a:t>
            </a:r>
            <a:r>
              <a:rPr lang="fr-FR" dirty="0" smtClean="0"/>
              <a:t> ~ 170ns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4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$wilson\Desktop\delay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6" y="10287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6020" y="1916790"/>
            <a:ext cx="144020" cy="403256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5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$wilson\Desktop\iso-nolab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1020441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$wilson\Desktop\i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1028700"/>
            <a:ext cx="7543801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$wilson\Desktop\138Ba-i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1340710"/>
            <a:ext cx="7913687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47830" y="389777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138</a:t>
            </a:r>
            <a:r>
              <a:rPr lang="fr-FR" sz="2400" b="1" dirty="0" smtClean="0"/>
              <a:t>Ba 0.8</a:t>
            </a:r>
            <a:r>
              <a:rPr lang="el-GR" sz="2400" b="1" dirty="0" smtClean="0"/>
              <a:t>μ</a:t>
            </a:r>
            <a:r>
              <a:rPr lang="fr-FR" sz="2400" b="1" dirty="0" smtClean="0"/>
              <a:t>s </a:t>
            </a:r>
            <a:r>
              <a:rPr lang="fr-FR" sz="2400" b="1" dirty="0" err="1" smtClean="0"/>
              <a:t>Isomer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362773" y="3970423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*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45074" y="3284980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*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3356" y="6196481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*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0363" y="6224571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New </a:t>
            </a:r>
            <a:r>
              <a:rPr lang="fr-FR" dirty="0" err="1" smtClean="0"/>
              <a:t>Isomer</a:t>
            </a:r>
            <a:r>
              <a:rPr lang="fr-FR" dirty="0" smtClean="0"/>
              <a:t> </a:t>
            </a:r>
            <a:r>
              <a:rPr lang="fr-FR" smtClean="0"/>
              <a:t>in </a:t>
            </a:r>
            <a:r>
              <a:rPr lang="fr-FR" baseline="30000" smtClean="0"/>
              <a:t>138</a:t>
            </a:r>
            <a:r>
              <a:rPr lang="fr-FR" smtClean="0"/>
              <a:t>Ba?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3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$wilson\Desktop\98Kr-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99" y="1264510"/>
            <a:ext cx="3505201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$wilson\Desktop\unkn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1340710"/>
            <a:ext cx="360045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63860" y="54489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baseline="30000" dirty="0" smtClean="0"/>
              <a:t>138</a:t>
            </a:r>
            <a:r>
              <a:rPr lang="fr-FR" sz="2800" b="1" dirty="0" smtClean="0"/>
              <a:t>Ba </a:t>
            </a:r>
            <a:r>
              <a:rPr lang="fr-FR" sz="2800" b="1" dirty="0" err="1" smtClean="0"/>
              <a:t>Partners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691600" y="6196744"/>
            <a:ext cx="2842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To </a:t>
            </a:r>
            <a:r>
              <a:rPr lang="fr-FR" sz="2400" b="1" dirty="0" err="1" smtClean="0"/>
              <a:t>be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continued</a:t>
            </a:r>
            <a:r>
              <a:rPr lang="fr-FR" sz="2400" b="1" dirty="0" smtClean="0"/>
              <a:t>…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186192" y="2462366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96</a:t>
            </a:r>
            <a:r>
              <a:rPr lang="fr-FR" sz="2400" b="1" dirty="0" smtClean="0"/>
              <a:t>Kr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164360" y="2440839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98</a:t>
            </a:r>
            <a:r>
              <a:rPr lang="fr-FR" sz="2400" b="1" dirty="0" smtClean="0"/>
              <a:t>Kr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514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176168" y="44624"/>
            <a:ext cx="6572296" cy="7143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Experimental</a:t>
            </a:r>
            <a:r>
              <a:rPr lang="fr-FR" dirty="0" smtClean="0"/>
              <a:t> Setup: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dependence</a:t>
            </a:r>
            <a:r>
              <a:rPr lang="fr-FR" dirty="0" smtClean="0"/>
              <a:t> of prompt-</a:t>
            </a:r>
            <a:r>
              <a:rPr lang="fr-FR" sz="2400" cap="none" dirty="0">
                <a:latin typeface="Symbol" charset="2"/>
                <a:cs typeface="Symbol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. July 2013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7"/>
          <a:stretch/>
        </p:blipFill>
        <p:spPr>
          <a:xfrm>
            <a:off x="372416" y="984188"/>
            <a:ext cx="4944054" cy="3975495"/>
          </a:xfrm>
          <a:prstGeom prst="rect">
            <a:avLst/>
          </a:prstGeom>
        </p:spPr>
      </p:pic>
      <p:pic>
        <p:nvPicPr>
          <p:cNvPr id="5" name="Image 4" descr="IMG_22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4957" y="2550860"/>
            <a:ext cx="4792579" cy="35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176168" y="44624"/>
            <a:ext cx="6572296" cy="7143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Multiplicity</a:t>
            </a:r>
            <a:r>
              <a:rPr lang="fr-FR" dirty="0" smtClean="0"/>
              <a:t> Versus </a:t>
            </a:r>
            <a:r>
              <a:rPr lang="fr-FR" dirty="0" err="1" smtClean="0"/>
              <a:t>Energy</a:t>
            </a:r>
            <a:r>
              <a:rPr lang="fr-FR" dirty="0" smtClean="0"/>
              <a:t> Discrimination: </a:t>
            </a:r>
            <a:r>
              <a:rPr lang="fr-FR" baseline="30000" dirty="0" smtClean="0"/>
              <a:t>60</a:t>
            </a:r>
            <a:r>
              <a:rPr lang="fr-FR" dirty="0" smtClean="0"/>
              <a:t>Co</a:t>
            </a:r>
            <a:endParaRPr lang="fr-FR" dirty="0"/>
          </a:p>
        </p:txBody>
      </p:sp>
      <p:pic>
        <p:nvPicPr>
          <p:cNvPr id="4" name="Image 3" descr="PLOT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2" y="1196690"/>
            <a:ext cx="6984971" cy="55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1835696" y="214290"/>
            <a:ext cx="6966090" cy="71438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the ALTO </a:t>
            </a:r>
            <a:r>
              <a:rPr lang="fr-FR" dirty="0" err="1" smtClean="0"/>
              <a:t>facility</a:t>
            </a:r>
            <a:r>
              <a:rPr lang="fr-FR" dirty="0" smtClean="0"/>
              <a:t> </a:t>
            </a:r>
            <a:r>
              <a:rPr lang="fr-FR" dirty="0" err="1" smtClean="0"/>
              <a:t>beams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5" y="188640"/>
            <a:ext cx="1281627" cy="1162800"/>
          </a:xfrm>
          <a:prstGeom prst="rect">
            <a:avLst/>
          </a:prstGeom>
        </p:spPr>
      </p:pic>
      <p:pic>
        <p:nvPicPr>
          <p:cNvPr id="10" name="Image 9" descr="plan_tandem_al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3128" r="7604" b="8719"/>
          <a:stretch/>
        </p:blipFill>
        <p:spPr>
          <a:xfrm>
            <a:off x="826797" y="1628800"/>
            <a:ext cx="8289967" cy="504997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83895" y="1699788"/>
            <a:ext cx="2789626" cy="923330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solidFill>
              <a:schemeClr val="tx1"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ISOL </a:t>
            </a:r>
            <a:r>
              <a:rPr lang="fr-FR" u="sng" dirty="0" err="1" smtClean="0"/>
              <a:t>beams</a:t>
            </a:r>
            <a:r>
              <a:rPr lang="fr-FR" u="sng" dirty="0" smtClean="0"/>
              <a:t>:</a:t>
            </a:r>
          </a:p>
          <a:p>
            <a:r>
              <a:rPr lang="fr-FR" dirty="0" smtClean="0">
                <a:latin typeface="Symbol" charset="2"/>
                <a:cs typeface="Symbol" charset="2"/>
              </a:rPr>
              <a:t>b</a:t>
            </a:r>
            <a:r>
              <a:rPr lang="fr-FR" dirty="0" smtClean="0"/>
              <a:t>-</a:t>
            </a:r>
            <a:r>
              <a:rPr lang="fr-FR" dirty="0" err="1" smtClean="0"/>
              <a:t>decay</a:t>
            </a:r>
            <a:endParaRPr lang="fr-FR" dirty="0" smtClean="0"/>
          </a:p>
          <a:p>
            <a:r>
              <a:rPr lang="fr-FR" dirty="0" smtClean="0"/>
              <a:t>LASER </a:t>
            </a:r>
            <a:r>
              <a:rPr lang="fr-FR" dirty="0" err="1" smtClean="0"/>
              <a:t>spectroscopy</a:t>
            </a:r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 rot="19789900">
            <a:off x="4183963" y="2944786"/>
            <a:ext cx="1800200" cy="1239796"/>
          </a:xfrm>
          <a:prstGeom prst="ellipse">
            <a:avLst/>
          </a:prstGeom>
          <a:solidFill>
            <a:schemeClr val="accent6">
              <a:lumMod val="75000"/>
              <a:alpha val="16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1" idx="1"/>
            <a:endCxn id="12" idx="7"/>
          </p:cNvCxnSpPr>
          <p:nvPr/>
        </p:nvCxnSpPr>
        <p:spPr>
          <a:xfrm flipH="1">
            <a:off x="5414041" y="2161453"/>
            <a:ext cx="569854" cy="70441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27984" y="922812"/>
            <a:ext cx="2448272" cy="646331"/>
          </a:xfrm>
          <a:prstGeom prst="rect">
            <a:avLst/>
          </a:prstGeom>
          <a:solidFill>
            <a:schemeClr val="accent3">
              <a:lumMod val="75000"/>
              <a:alpha val="36000"/>
            </a:schemeClr>
          </a:solidFill>
          <a:ln>
            <a:solidFill>
              <a:schemeClr val="tx1"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err="1" smtClean="0"/>
              <a:t>Nuclear</a:t>
            </a:r>
            <a:r>
              <a:rPr lang="fr-FR" u="sng" dirty="0" smtClean="0"/>
              <a:t> </a:t>
            </a:r>
            <a:r>
              <a:rPr lang="fr-FR" u="sng" dirty="0" err="1" smtClean="0"/>
              <a:t>Astrophysics</a:t>
            </a:r>
            <a:r>
              <a:rPr lang="fr-FR" u="sng" dirty="0" smtClean="0"/>
              <a:t>: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Split-Pole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18" name="Ellipse 17"/>
          <p:cNvSpPr/>
          <p:nvPr/>
        </p:nvSpPr>
        <p:spPr>
          <a:xfrm rot="17997310">
            <a:off x="3284963" y="2505528"/>
            <a:ext cx="1965267" cy="662526"/>
          </a:xfrm>
          <a:prstGeom prst="ellipse">
            <a:avLst/>
          </a:prstGeom>
          <a:solidFill>
            <a:schemeClr val="accent3">
              <a:lumMod val="75000"/>
              <a:alpha val="16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>
            <a:stCxn id="17" idx="2"/>
            <a:endCxn id="18" idx="6"/>
          </p:cNvCxnSpPr>
          <p:nvPr/>
        </p:nvCxnSpPr>
        <p:spPr>
          <a:xfrm flipH="1">
            <a:off x="4758247" y="1569143"/>
            <a:ext cx="893873" cy="41627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816953" y="922812"/>
            <a:ext cx="2448272" cy="64633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tx1"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err="1" smtClean="0"/>
              <a:t>Nuclear</a:t>
            </a:r>
            <a:r>
              <a:rPr lang="fr-FR" u="sng" dirty="0" smtClean="0"/>
              <a:t> </a:t>
            </a:r>
            <a:r>
              <a:rPr lang="fr-FR" u="sng" dirty="0" err="1" smtClean="0"/>
              <a:t>Reactions</a:t>
            </a:r>
            <a:r>
              <a:rPr lang="fr-FR" u="sng" dirty="0" smtClean="0"/>
              <a:t>: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Bacchus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9" name="Ellipse 38"/>
          <p:cNvSpPr/>
          <p:nvPr/>
        </p:nvSpPr>
        <p:spPr>
          <a:xfrm rot="14190678">
            <a:off x="2080775" y="2769585"/>
            <a:ext cx="1699507" cy="465026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>
            <a:stCxn id="38" idx="2"/>
            <a:endCxn id="39" idx="6"/>
          </p:cNvCxnSpPr>
          <p:nvPr/>
        </p:nvCxnSpPr>
        <p:spPr>
          <a:xfrm flipH="1">
            <a:off x="2461658" y="1569143"/>
            <a:ext cx="579431" cy="724265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62119" y="2190461"/>
            <a:ext cx="1706055" cy="646331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tx1"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Symbol" charset="2"/>
                <a:cs typeface="Symbol" charset="2"/>
              </a:rPr>
              <a:t>g </a:t>
            </a:r>
            <a:r>
              <a:rPr lang="fr-FR" u="sng" dirty="0" err="1" smtClean="0"/>
              <a:t>Spectroscopy</a:t>
            </a:r>
            <a:r>
              <a:rPr lang="fr-FR" u="sng" dirty="0" smtClean="0"/>
              <a:t>: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ORGAM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48" name="Ellipse 47"/>
          <p:cNvSpPr/>
          <p:nvPr/>
        </p:nvSpPr>
        <p:spPr>
          <a:xfrm rot="14190678">
            <a:off x="1203406" y="3143757"/>
            <a:ext cx="1634863" cy="1200480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>
            <a:stCxn id="47" idx="2"/>
            <a:endCxn id="48" idx="6"/>
          </p:cNvCxnSpPr>
          <p:nvPr/>
        </p:nvCxnSpPr>
        <p:spPr>
          <a:xfrm>
            <a:off x="1015147" y="2836792"/>
            <a:ext cx="554654" cy="225471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277327" y="6076618"/>
            <a:ext cx="1134432" cy="369332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>
            <a:solidFill>
              <a:schemeClr val="tx1"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Clusters</a:t>
            </a:r>
          </a:p>
        </p:txBody>
      </p:sp>
      <p:sp>
        <p:nvSpPr>
          <p:cNvPr id="61" name="Ellipse 60"/>
          <p:cNvSpPr/>
          <p:nvPr/>
        </p:nvSpPr>
        <p:spPr>
          <a:xfrm rot="14190678">
            <a:off x="2527558" y="4521314"/>
            <a:ext cx="803882" cy="709739"/>
          </a:xfrm>
          <a:prstGeom prst="ellipse">
            <a:avLst/>
          </a:prstGeom>
          <a:solidFill>
            <a:schemeClr val="accent4">
              <a:lumMod val="75000"/>
              <a:alpha val="2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/>
          <p:cNvCxnSpPr>
            <a:stCxn id="60" idx="0"/>
            <a:endCxn id="61" idx="0"/>
          </p:cNvCxnSpPr>
          <p:nvPr/>
        </p:nvCxnSpPr>
        <p:spPr>
          <a:xfrm flipV="1">
            <a:off x="1844543" y="5071991"/>
            <a:ext cx="788997" cy="100462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er 6"/>
          <p:cNvGrpSpPr/>
          <p:nvPr/>
        </p:nvGrpSpPr>
        <p:grpSpPr>
          <a:xfrm>
            <a:off x="357133" y="2165113"/>
            <a:ext cx="2425335" cy="3826207"/>
            <a:chOff x="366201" y="2375186"/>
            <a:chExt cx="3231104" cy="4444172"/>
          </a:xfrm>
        </p:grpSpPr>
        <p:sp>
          <p:nvSpPr>
            <p:cNvPr id="5" name="Ellipse 4"/>
            <p:cNvSpPr/>
            <p:nvPr/>
          </p:nvSpPr>
          <p:spPr>
            <a:xfrm rot="19127254">
              <a:off x="3035777" y="2375186"/>
              <a:ext cx="509078" cy="2304256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 vers la droite 5"/>
            <p:cNvSpPr/>
            <p:nvPr/>
          </p:nvSpPr>
          <p:spPr>
            <a:xfrm rot="19058181">
              <a:off x="1514246" y="4687705"/>
              <a:ext cx="2083059" cy="146888"/>
            </a:xfrm>
            <a:prstGeom prst="rightArrow">
              <a:avLst/>
            </a:prstGeom>
            <a:solidFill>
              <a:srgbClr val="FF3B3E"/>
            </a:solidFill>
            <a:ln>
              <a:solidFill>
                <a:srgbClr val="FF3B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2" descr="C:\Documents and Settings\Jon\Bureau\licorne-logo0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201" y="5513432"/>
              <a:ext cx="2151239" cy="1305926"/>
            </a:xfrm>
            <a:prstGeom prst="rect">
              <a:avLst/>
            </a:prstGeom>
            <a:noFill/>
            <a:ln w="57150" cmpd="sng">
              <a:solidFill>
                <a:srgbClr val="FF3B3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497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LO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7" y="961570"/>
            <a:ext cx="6987326" cy="5774460"/>
          </a:xfrm>
          <a:prstGeom prst="rect">
            <a:avLst/>
          </a:prstGeom>
        </p:spPr>
      </p:pic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2357422" y="152048"/>
            <a:ext cx="6572296" cy="7143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Multiplicity</a:t>
            </a:r>
            <a:r>
              <a:rPr lang="fr-FR" dirty="0" smtClean="0"/>
              <a:t> Versus </a:t>
            </a:r>
            <a:r>
              <a:rPr lang="fr-FR" dirty="0" err="1" smtClean="0"/>
              <a:t>Energy</a:t>
            </a:r>
            <a:r>
              <a:rPr lang="fr-FR" dirty="0" smtClean="0"/>
              <a:t> Discrimination: </a:t>
            </a:r>
            <a:r>
              <a:rPr lang="fr-FR" baseline="30000" dirty="0" smtClean="0"/>
              <a:t>252</a:t>
            </a:r>
            <a:r>
              <a:rPr lang="fr-FR" dirty="0" smtClean="0"/>
              <a:t>C</a:t>
            </a:r>
            <a:r>
              <a:rPr lang="fr-FR" cap="none" dirty="0" smtClean="0"/>
              <a:t>f</a:t>
            </a: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359251" y="4491790"/>
            <a:ext cx="3140739" cy="1671052"/>
            <a:chOff x="1359251" y="4491790"/>
            <a:chExt cx="3140739" cy="1671052"/>
          </a:xfrm>
        </p:grpSpPr>
        <p:sp>
          <p:nvSpPr>
            <p:cNvPr id="3" name="Forme libre 2"/>
            <p:cNvSpPr/>
            <p:nvPr/>
          </p:nvSpPr>
          <p:spPr>
            <a:xfrm>
              <a:off x="1804737" y="5044861"/>
              <a:ext cx="1256631" cy="1117981"/>
            </a:xfrm>
            <a:custGeom>
              <a:avLst/>
              <a:gdLst>
                <a:gd name="connsiteX0" fmla="*/ 0 w 1256631"/>
                <a:gd name="connsiteY0" fmla="*/ 8402 h 1117981"/>
                <a:gd name="connsiteX1" fmla="*/ 427789 w 1256631"/>
                <a:gd name="connsiteY1" fmla="*/ 21771 h 1117981"/>
                <a:gd name="connsiteX2" fmla="*/ 655052 w 1256631"/>
                <a:gd name="connsiteY2" fmla="*/ 195560 h 1117981"/>
                <a:gd name="connsiteX3" fmla="*/ 949158 w 1256631"/>
                <a:gd name="connsiteY3" fmla="*/ 516402 h 1117981"/>
                <a:gd name="connsiteX4" fmla="*/ 1176421 w 1256631"/>
                <a:gd name="connsiteY4" fmla="*/ 863981 h 1117981"/>
                <a:gd name="connsiteX5" fmla="*/ 1256631 w 1256631"/>
                <a:gd name="connsiteY5" fmla="*/ 1117981 h 111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31" h="1117981">
                  <a:moveTo>
                    <a:pt x="0" y="8402"/>
                  </a:moveTo>
                  <a:cubicBezTo>
                    <a:pt x="159307" y="-510"/>
                    <a:pt x="318614" y="-9422"/>
                    <a:pt x="427789" y="21771"/>
                  </a:cubicBezTo>
                  <a:cubicBezTo>
                    <a:pt x="536964" y="52964"/>
                    <a:pt x="568157" y="113121"/>
                    <a:pt x="655052" y="195560"/>
                  </a:cubicBezTo>
                  <a:cubicBezTo>
                    <a:pt x="741947" y="277999"/>
                    <a:pt x="862263" y="404999"/>
                    <a:pt x="949158" y="516402"/>
                  </a:cubicBezTo>
                  <a:cubicBezTo>
                    <a:pt x="1036053" y="627805"/>
                    <a:pt x="1125176" y="763718"/>
                    <a:pt x="1176421" y="863981"/>
                  </a:cubicBezTo>
                  <a:cubicBezTo>
                    <a:pt x="1227666" y="964244"/>
                    <a:pt x="1256631" y="1117981"/>
                    <a:pt x="1256631" y="1117981"/>
                  </a:cubicBezTo>
                </a:path>
              </a:pathLst>
            </a:cu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579715" y="4491790"/>
              <a:ext cx="1920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FISSION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events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359251" y="5425951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00FF"/>
                  </a:solidFill>
                </a:rPr>
                <a:t>(</a:t>
              </a:r>
              <a:r>
                <a:rPr lang="fr-FR" b="1" dirty="0" err="1" smtClean="0">
                  <a:solidFill>
                    <a:srgbClr val="0000FF"/>
                  </a:solidFill>
                </a:rPr>
                <a:t>n,n</a:t>
              </a:r>
              <a:r>
                <a:rPr lang="fr-FR" b="1" dirty="0" smtClean="0">
                  <a:solidFill>
                    <a:srgbClr val="0000FF"/>
                  </a:solidFill>
                </a:rPr>
                <a:t>’)</a:t>
              </a:r>
            </a:p>
            <a:p>
              <a:pPr algn="ctr"/>
              <a:r>
                <a:rPr lang="fr-FR" b="1" dirty="0" err="1" smtClean="0">
                  <a:solidFill>
                    <a:srgbClr val="0000FF"/>
                  </a:solidFill>
                </a:rPr>
                <a:t>Intrisic</a:t>
              </a:r>
              <a:r>
                <a:rPr lang="fr-FR" b="1" dirty="0" smtClean="0">
                  <a:solidFill>
                    <a:srgbClr val="0000FF"/>
                  </a:solidFill>
                </a:rPr>
                <a:t> </a:t>
              </a:r>
              <a:r>
                <a:rPr lang="fr-FR" b="1" dirty="0" err="1" smtClean="0">
                  <a:solidFill>
                    <a:srgbClr val="0000FF"/>
                  </a:solidFill>
                </a:rPr>
                <a:t>activity</a:t>
              </a:r>
              <a:endParaRPr lang="fr-FR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176168" y="44624"/>
            <a:ext cx="6572296" cy="7143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Prompt Fission GAMMA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aseline="30000" dirty="0" smtClean="0"/>
              <a:t>252</a:t>
            </a:r>
            <a:r>
              <a:rPr lang="fr-FR" dirty="0" smtClean="0"/>
              <a:t>C</a:t>
            </a:r>
            <a:r>
              <a:rPr lang="fr-FR" cap="none" dirty="0" smtClean="0"/>
              <a:t>f USING THE BaF</a:t>
            </a:r>
            <a:r>
              <a:rPr lang="fr-FR" cap="none" baseline="-25000" dirty="0" smtClean="0"/>
              <a:t>2</a:t>
            </a:r>
            <a:r>
              <a:rPr lang="fr-FR" cap="none" dirty="0" smtClean="0"/>
              <a:t> CALORIMETER</a:t>
            </a:r>
            <a:endParaRPr lang="fr-FR" cap="none" dirty="0"/>
          </a:p>
        </p:txBody>
      </p:sp>
      <p:pic>
        <p:nvPicPr>
          <p:cNvPr id="3" name="Image 2" descr="PLOT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3" y="1255950"/>
            <a:ext cx="7959474" cy="5602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0424" y="2072108"/>
            <a:ext cx="6309895" cy="33421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r 12"/>
          <p:cNvGrpSpPr/>
          <p:nvPr/>
        </p:nvGrpSpPr>
        <p:grpSpPr>
          <a:xfrm>
            <a:off x="1871579" y="2780632"/>
            <a:ext cx="5882105" cy="3489157"/>
            <a:chOff x="1871579" y="2780632"/>
            <a:chExt cx="5882105" cy="3489157"/>
          </a:xfrm>
        </p:grpSpPr>
        <p:grpSp>
          <p:nvGrpSpPr>
            <p:cNvPr id="11" name="Grouper 10"/>
            <p:cNvGrpSpPr/>
            <p:nvPr/>
          </p:nvGrpSpPr>
          <p:grpSpPr>
            <a:xfrm>
              <a:off x="1978526" y="2780632"/>
              <a:ext cx="390146" cy="1863561"/>
              <a:chOff x="1978526" y="2780632"/>
              <a:chExt cx="390146" cy="1863561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1978526" y="2780632"/>
                <a:ext cx="0" cy="1831473"/>
              </a:xfrm>
              <a:prstGeom prst="line">
                <a:avLst/>
              </a:prstGeom>
              <a:ln w="38100" cmpd="sng">
                <a:solidFill>
                  <a:srgbClr val="E46C0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2162800" y="2780632"/>
                <a:ext cx="0" cy="1831473"/>
              </a:xfrm>
              <a:prstGeom prst="line">
                <a:avLst/>
              </a:prstGeom>
              <a:ln w="38100" cmpd="sng">
                <a:solidFill>
                  <a:srgbClr val="E46C0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2368672" y="2812720"/>
                <a:ext cx="0" cy="1831473"/>
              </a:xfrm>
              <a:prstGeom prst="line">
                <a:avLst/>
              </a:prstGeom>
              <a:ln w="38100" cmpd="sng">
                <a:solidFill>
                  <a:srgbClr val="E46C0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orme libre 11"/>
            <p:cNvSpPr/>
            <p:nvPr/>
          </p:nvSpPr>
          <p:spPr>
            <a:xfrm>
              <a:off x="1871579" y="2966304"/>
              <a:ext cx="5882105" cy="3303485"/>
            </a:xfrm>
            <a:custGeom>
              <a:avLst/>
              <a:gdLst>
                <a:gd name="connsiteX0" fmla="*/ 5882105 w 5882105"/>
                <a:gd name="connsiteY0" fmla="*/ 1485 h 3303485"/>
                <a:gd name="connsiteX1" fmla="*/ 5213684 w 5882105"/>
                <a:gd name="connsiteY1" fmla="*/ 14854 h 3303485"/>
                <a:gd name="connsiteX2" fmla="*/ 4558632 w 5882105"/>
                <a:gd name="connsiteY2" fmla="*/ 108433 h 3303485"/>
                <a:gd name="connsiteX3" fmla="*/ 3916947 w 5882105"/>
                <a:gd name="connsiteY3" fmla="*/ 228749 h 3303485"/>
                <a:gd name="connsiteX4" fmla="*/ 3275263 w 5882105"/>
                <a:gd name="connsiteY4" fmla="*/ 482749 h 3303485"/>
                <a:gd name="connsiteX5" fmla="*/ 2646947 w 5882105"/>
                <a:gd name="connsiteY5" fmla="*/ 830328 h 3303485"/>
                <a:gd name="connsiteX6" fmla="*/ 2032000 w 5882105"/>
                <a:gd name="connsiteY6" fmla="*/ 1271485 h 3303485"/>
                <a:gd name="connsiteX7" fmla="*/ 1376947 w 5882105"/>
                <a:gd name="connsiteY7" fmla="*/ 1806222 h 3303485"/>
                <a:gd name="connsiteX8" fmla="*/ 775368 w 5882105"/>
                <a:gd name="connsiteY8" fmla="*/ 2354328 h 3303485"/>
                <a:gd name="connsiteX9" fmla="*/ 0 w 5882105"/>
                <a:gd name="connsiteY9" fmla="*/ 3303485 h 33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2105" h="3303485">
                  <a:moveTo>
                    <a:pt x="5882105" y="1485"/>
                  </a:moveTo>
                  <a:cubicBezTo>
                    <a:pt x="5658184" y="-743"/>
                    <a:pt x="5434263" y="-2971"/>
                    <a:pt x="5213684" y="14854"/>
                  </a:cubicBezTo>
                  <a:cubicBezTo>
                    <a:pt x="4993105" y="32679"/>
                    <a:pt x="4774755" y="72784"/>
                    <a:pt x="4558632" y="108433"/>
                  </a:cubicBezTo>
                  <a:cubicBezTo>
                    <a:pt x="4342509" y="144082"/>
                    <a:pt x="4130842" y="166363"/>
                    <a:pt x="3916947" y="228749"/>
                  </a:cubicBezTo>
                  <a:cubicBezTo>
                    <a:pt x="3703052" y="291135"/>
                    <a:pt x="3486930" y="382486"/>
                    <a:pt x="3275263" y="482749"/>
                  </a:cubicBezTo>
                  <a:cubicBezTo>
                    <a:pt x="3063596" y="583012"/>
                    <a:pt x="2854157" y="698872"/>
                    <a:pt x="2646947" y="830328"/>
                  </a:cubicBezTo>
                  <a:cubicBezTo>
                    <a:pt x="2439737" y="961784"/>
                    <a:pt x="2243667" y="1108836"/>
                    <a:pt x="2032000" y="1271485"/>
                  </a:cubicBezTo>
                  <a:cubicBezTo>
                    <a:pt x="1820333" y="1434134"/>
                    <a:pt x="1586386" y="1625748"/>
                    <a:pt x="1376947" y="1806222"/>
                  </a:cubicBezTo>
                  <a:cubicBezTo>
                    <a:pt x="1167508" y="1986696"/>
                    <a:pt x="1004859" y="2104784"/>
                    <a:pt x="775368" y="2354328"/>
                  </a:cubicBezTo>
                  <a:cubicBezTo>
                    <a:pt x="545877" y="2603872"/>
                    <a:pt x="0" y="3303485"/>
                    <a:pt x="0" y="3303485"/>
                  </a:cubicBezTo>
                </a:path>
              </a:pathLst>
            </a:custGeom>
            <a:ln w="5715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65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450" y="2198723"/>
            <a:ext cx="806512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/>
              <a:t>238</a:t>
            </a:r>
            <a:r>
              <a:rPr lang="fr-FR" sz="2000" b="1" dirty="0"/>
              <a:t>U(</a:t>
            </a:r>
            <a:r>
              <a:rPr lang="fr-FR" sz="2000" b="1" dirty="0" err="1"/>
              <a:t>n,f</a:t>
            </a:r>
            <a:r>
              <a:rPr lang="fr-FR" sz="2000" b="1" dirty="0"/>
              <a:t>) </a:t>
            </a:r>
            <a:r>
              <a:rPr lang="fr-FR" sz="2000" b="1" dirty="0" smtClean="0"/>
              <a:t>or </a:t>
            </a:r>
            <a:r>
              <a:rPr lang="fr-FR" sz="2000" b="1" baseline="30000" dirty="0" smtClean="0"/>
              <a:t>232</a:t>
            </a:r>
            <a:r>
              <a:rPr lang="fr-FR" sz="2000" b="1" dirty="0" smtClean="0"/>
              <a:t>Th(</a:t>
            </a:r>
            <a:r>
              <a:rPr lang="fr-FR" sz="2000" b="1" dirty="0" err="1" smtClean="0"/>
              <a:t>n,f</a:t>
            </a:r>
            <a:r>
              <a:rPr lang="fr-FR" sz="2000" b="1" dirty="0" smtClean="0"/>
              <a:t>) </a:t>
            </a:r>
            <a:r>
              <a:rPr lang="fr-FR" sz="2000" b="1" dirty="0" err="1" smtClean="0"/>
              <a:t>reactions</a:t>
            </a:r>
            <a:r>
              <a:rPr lang="fr-FR" sz="2000" b="1" dirty="0" smtClean="0"/>
              <a:t> </a:t>
            </a:r>
            <a:r>
              <a:rPr lang="fr-FR" sz="2000" b="1" dirty="0"/>
              <a:t>to </a:t>
            </a:r>
            <a:r>
              <a:rPr lang="fr-FR" sz="2000" b="1" dirty="0" err="1"/>
              <a:t>study</a:t>
            </a:r>
            <a:r>
              <a:rPr lang="fr-FR" sz="2000" b="1" dirty="0"/>
              <a:t> neutron </a:t>
            </a:r>
            <a:r>
              <a:rPr lang="fr-FR" sz="2000" b="1" dirty="0" err="1"/>
              <a:t>rich</a:t>
            </a:r>
            <a:r>
              <a:rPr lang="fr-FR" sz="2000" b="1" dirty="0"/>
              <a:t> fission </a:t>
            </a:r>
            <a:r>
              <a:rPr lang="fr-FR" sz="2000" b="1" dirty="0" smtClean="0"/>
              <a:t>fragments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Cold fission (E</a:t>
            </a:r>
            <a:r>
              <a:rPr lang="fr-FR" sz="2000" b="1" baseline="-25000" dirty="0" smtClean="0"/>
              <a:t>n</a:t>
            </a:r>
            <a:r>
              <a:rPr lang="fr-FR" sz="2000" b="1" dirty="0" smtClean="0"/>
              <a:t> ~ 1.5 MeV or E</a:t>
            </a:r>
            <a:r>
              <a:rPr lang="fr-FR" sz="2000" b="1" baseline="-25000" dirty="0" smtClean="0"/>
              <a:t>n</a:t>
            </a:r>
            <a:r>
              <a:rPr lang="fr-FR" sz="2000" b="1" dirty="0" smtClean="0"/>
              <a:t> ~ 2.5 MeV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11B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Lifetime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measurements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hundreds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exotic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nuclei</a:t>
            </a:r>
            <a:endParaRPr lang="fr-FR" sz="2000" b="1" dirty="0"/>
          </a:p>
          <a:p>
            <a:endParaRPr lang="fr-F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Excellent </a:t>
            </a:r>
            <a:r>
              <a:rPr lang="fr-FR" sz="2000" b="1" dirty="0" err="1" smtClean="0"/>
              <a:t>selectivity</a:t>
            </a:r>
            <a:r>
              <a:rPr lang="fr-FR" sz="2000" b="1" dirty="0" smtClean="0"/>
              <a:t> of fission fragments and </a:t>
            </a:r>
            <a:r>
              <a:rPr lang="fr-FR" sz="2000" b="1" dirty="0" err="1" smtClean="0"/>
              <a:t>their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partners</a:t>
            </a:r>
            <a:r>
              <a:rPr lang="fr-FR" sz="2000" b="1" dirty="0" smtClean="0"/>
              <a:t> via isoler </a:t>
            </a:r>
            <a:r>
              <a:rPr lang="fr-FR" sz="2000" b="1" dirty="0" err="1" smtClean="0"/>
              <a:t>tagging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1 – 50ns</a:t>
            </a:r>
          </a:p>
          <a:p>
            <a:endParaRPr lang="fr-F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Calorimeter</a:t>
            </a:r>
            <a:r>
              <a:rPr lang="fr-FR" sz="2000" b="1" dirty="0" smtClean="0"/>
              <a:t> (</a:t>
            </a:r>
            <a:r>
              <a:rPr lang="el-GR" sz="2000" b="1" dirty="0" smtClean="0"/>
              <a:t>Ω</a:t>
            </a:r>
            <a:r>
              <a:rPr lang="fr-FR" sz="2000" b="1" dirty="0" smtClean="0"/>
              <a:t> &gt; 50%) +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buncher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would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allow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very</a:t>
            </a:r>
            <a:r>
              <a:rPr lang="fr-FR" sz="2000" b="1" dirty="0" smtClean="0"/>
              <a:t> clean </a:t>
            </a:r>
            <a:r>
              <a:rPr lang="fr-FR" sz="2000" b="1" dirty="0" err="1" smtClean="0"/>
              <a:t>multiplicity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sum-energy</a:t>
            </a:r>
            <a:r>
              <a:rPr lang="fr-FR" sz="2000" b="1" dirty="0" smtClean="0"/>
              <a:t> tag on fission </a:t>
            </a:r>
            <a:r>
              <a:rPr lang="fr-FR" sz="2000" b="1" dirty="0" err="1" smtClean="0"/>
              <a:t>events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532553" y="908650"/>
            <a:ext cx="51700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Ge-LaBr3 </a:t>
            </a:r>
            <a:r>
              <a:rPr lang="fr-FR" sz="2400" b="1" dirty="0" err="1" smtClean="0">
                <a:solidFill>
                  <a:srgbClr val="0000FF"/>
                </a:solidFill>
              </a:rPr>
              <a:t>hybrid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array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+ LICORNE</a:t>
            </a:r>
          </a:p>
          <a:p>
            <a:endParaRPr lang="fr-FR" sz="2000" b="1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689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380" y="2996940"/>
            <a:ext cx="9036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Detectors: ~20 Ge (Gamma pool + </a:t>
            </a:r>
            <a:r>
              <a:rPr lang="fr-FR" b="1" dirty="0" err="1" smtClean="0"/>
              <a:t>loan</a:t>
            </a:r>
            <a:r>
              <a:rPr lang="fr-FR" b="1" dirty="0" smtClean="0"/>
              <a:t> pool Orsay) and/or </a:t>
            </a:r>
            <a:r>
              <a:rPr lang="fr-FR" b="1" dirty="0" err="1" smtClean="0"/>
              <a:t>others</a:t>
            </a:r>
            <a:r>
              <a:rPr lang="fr-FR" b="1" dirty="0" smtClean="0"/>
              <a:t> (max ~64)</a:t>
            </a:r>
          </a:p>
          <a:p>
            <a:r>
              <a:rPr lang="fr-FR" b="1" dirty="0" smtClean="0"/>
              <a:t>Minimum 36 LaBr3 </a:t>
            </a:r>
            <a:r>
              <a:rPr lang="fr-FR" b="1" dirty="0" err="1" smtClean="0"/>
              <a:t>guaranteed</a:t>
            </a:r>
            <a:r>
              <a:rPr lang="fr-FR" b="1" dirty="0" smtClean="0"/>
              <a:t> by FATIMA collaboration (max ~50)</a:t>
            </a:r>
          </a:p>
          <a:p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/>
              <a:t>Mechanics</a:t>
            </a:r>
            <a:r>
              <a:rPr lang="fr-FR" b="1" dirty="0" smtClean="0"/>
              <a:t>: Use/fusion of </a:t>
            </a:r>
            <a:r>
              <a:rPr lang="fr-FR" b="1" dirty="0" err="1" smtClean="0"/>
              <a:t>exisiting</a:t>
            </a:r>
            <a:r>
              <a:rPr lang="fr-FR" b="1" dirty="0" smtClean="0"/>
              <a:t> </a:t>
            </a:r>
            <a:r>
              <a:rPr lang="fr-FR" b="1" dirty="0" err="1" smtClean="0"/>
              <a:t>mechanical</a:t>
            </a:r>
            <a:r>
              <a:rPr lang="fr-FR" b="1" dirty="0" smtClean="0"/>
              <a:t> structure(s) </a:t>
            </a:r>
            <a:r>
              <a:rPr lang="fr-FR" b="1" dirty="0" err="1" smtClean="0"/>
              <a:t>whenever</a:t>
            </a:r>
            <a:r>
              <a:rPr lang="fr-FR" b="1" dirty="0" smtClean="0"/>
              <a:t> possible</a:t>
            </a:r>
          </a:p>
          <a:p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Electronics: </a:t>
            </a:r>
            <a:r>
              <a:rPr lang="fr-FR" b="1" dirty="0" err="1" smtClean="0"/>
              <a:t>Needs</a:t>
            </a:r>
            <a:r>
              <a:rPr lang="fr-FR" b="1" dirty="0" smtClean="0"/>
              <a:t> </a:t>
            </a:r>
            <a:r>
              <a:rPr lang="fr-FR" b="1" dirty="0" err="1" smtClean="0"/>
              <a:t>investment</a:t>
            </a:r>
            <a:r>
              <a:rPr lang="fr-FR" b="1" dirty="0" smtClean="0"/>
              <a:t> in </a:t>
            </a:r>
            <a:r>
              <a:rPr lang="fr-FR" b="1" dirty="0" err="1" smtClean="0"/>
              <a:t>dedicated</a:t>
            </a:r>
            <a:r>
              <a:rPr lang="fr-FR" b="1" dirty="0" smtClean="0"/>
              <a:t> digital DAQ (</a:t>
            </a:r>
            <a:r>
              <a:rPr lang="fr-FR" b="1" dirty="0" err="1" smtClean="0"/>
              <a:t>fast</a:t>
            </a:r>
            <a:r>
              <a:rPr lang="fr-FR" b="1" dirty="0" smtClean="0"/>
              <a:t> timing + high </a:t>
            </a:r>
            <a:r>
              <a:rPr lang="fr-FR" b="1" dirty="0" err="1" smtClean="0"/>
              <a:t>energy</a:t>
            </a:r>
            <a:r>
              <a:rPr lang="fr-FR" b="1" dirty="0"/>
              <a:t> </a:t>
            </a:r>
            <a:r>
              <a:rPr lang="fr-FR" b="1" dirty="0" err="1" smtClean="0"/>
              <a:t>resolution</a:t>
            </a:r>
            <a:r>
              <a:rPr lang="fr-FR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Time Frame: First </a:t>
            </a:r>
            <a:r>
              <a:rPr lang="fr-FR" b="1" dirty="0" err="1" smtClean="0"/>
              <a:t>experiments</a:t>
            </a:r>
            <a:r>
              <a:rPr lang="fr-FR" b="1" dirty="0" smtClean="0"/>
              <a:t> </a:t>
            </a:r>
            <a:r>
              <a:rPr lang="fr-FR" b="1" dirty="0" err="1" smtClean="0"/>
              <a:t>mid</a:t>
            </a:r>
            <a:r>
              <a:rPr lang="fr-FR" b="1" dirty="0" smtClean="0"/>
              <a:t>-to-</a:t>
            </a:r>
            <a:r>
              <a:rPr lang="fr-FR" b="1" dirty="0" err="1" smtClean="0"/>
              <a:t>late</a:t>
            </a:r>
            <a:r>
              <a:rPr lang="fr-FR" b="1" dirty="0" smtClean="0"/>
              <a:t> 2016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/>
              <a:t>Campaign</a:t>
            </a:r>
            <a:r>
              <a:rPr lang="fr-FR" b="1" dirty="0" smtClean="0"/>
              <a:t> Duration: ~6 </a:t>
            </a:r>
            <a:r>
              <a:rPr lang="fr-FR" b="1" dirty="0" err="1" smtClean="0"/>
              <a:t>Months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 </a:t>
            </a:r>
            <a:r>
              <a:rPr lang="fr-FR" b="1" dirty="0" smtClean="0"/>
              <a:t>Workshop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held</a:t>
            </a:r>
            <a:r>
              <a:rPr lang="fr-FR" b="1" dirty="0" smtClean="0"/>
              <a:t> at the end of 2015 to </a:t>
            </a:r>
            <a:r>
              <a:rPr lang="fr-FR" b="1" dirty="0" err="1" smtClean="0"/>
              <a:t>discuss</a:t>
            </a:r>
            <a:r>
              <a:rPr lang="fr-FR" b="1" dirty="0" smtClean="0"/>
              <a:t> </a:t>
            </a:r>
            <a:r>
              <a:rPr lang="fr-FR" b="1" dirty="0" err="1" smtClean="0"/>
              <a:t>physics</a:t>
            </a:r>
            <a:r>
              <a:rPr lang="fr-FR" b="1" dirty="0" smtClean="0"/>
              <a:t> cases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02720" y="476590"/>
            <a:ext cx="157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MV Boli" panose="02000500030200090000" pitchFamily="2" charset="0"/>
              </a:rPr>
              <a:t>ν</a:t>
            </a:r>
            <a:r>
              <a:rPr lang="fr-FR" sz="5400" dirty="0" smtClean="0">
                <a:solidFill>
                  <a:srgbClr val="0000FF"/>
                </a:solidFill>
                <a:latin typeface="AR ESSENCE" panose="02000000000000000000" pitchFamily="2" charset="0"/>
                <a:cs typeface="MV Boli" panose="02000500030200090000" pitchFamily="2" charset="0"/>
              </a:rPr>
              <a:t>-</a:t>
            </a:r>
            <a:r>
              <a:rPr lang="fr-FR" sz="5400" dirty="0" err="1" smtClean="0">
                <a:solidFill>
                  <a:srgbClr val="0000FF"/>
                </a:solidFill>
                <a:latin typeface="AR ESSENCE" panose="02000000000000000000" pitchFamily="2" charset="0"/>
                <a:cs typeface="MV Boli" panose="02000500030200090000" pitchFamily="2" charset="0"/>
              </a:rPr>
              <a:t>ball</a:t>
            </a:r>
            <a:endParaRPr lang="fr-FR" sz="5400" dirty="0">
              <a:solidFill>
                <a:srgbClr val="0000FF"/>
              </a:solidFill>
              <a:latin typeface="AR ESSENCE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420" y="1655899"/>
            <a:ext cx="8316520" cy="10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A hybrid LaBr</a:t>
            </a:r>
            <a:r>
              <a:rPr lang="en-US" sz="2400" b="1" baseline="-25000" dirty="0">
                <a:solidFill>
                  <a:srgbClr val="0000FF"/>
                </a:solidFill>
                <a:latin typeface="Times New Roman"/>
                <a:ea typeface="Times New Roman"/>
              </a:rPr>
              <a:t>3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-Ge array for fast timing spectroscopic studies </a:t>
            </a:r>
            <a:endParaRPr lang="en-US" sz="24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at 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the IPN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Orsay</a:t>
            </a:r>
            <a:endParaRPr lang="fr-FR" sz="24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74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$wilson\Desktop\LICORNE\Important plots\kin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08" y="10287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11700" y="605851"/>
            <a:ext cx="559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LICORNE Inverse </a:t>
            </a:r>
            <a:r>
              <a:rPr lang="fr-FR" sz="2400" b="1" dirty="0" err="1"/>
              <a:t>K</a:t>
            </a:r>
            <a:r>
              <a:rPr lang="fr-FR" sz="2400" b="1" dirty="0" err="1" smtClean="0"/>
              <a:t>inematics</a:t>
            </a:r>
            <a:r>
              <a:rPr lang="fr-FR" sz="2400" b="1" dirty="0" smtClean="0"/>
              <a:t> </a:t>
            </a:r>
            <a:r>
              <a:rPr lang="fr-FR" sz="2400" b="1" dirty="0" err="1"/>
              <a:t>C</a:t>
            </a:r>
            <a:r>
              <a:rPr lang="fr-FR" sz="2400" b="1" dirty="0" err="1" smtClean="0"/>
              <a:t>urves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819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50CF33FC-A964-4643-B229-D6102F4236CD}" type="datetime2">
              <a:rPr lang="fr-FR" smtClean="0"/>
              <a:pPr>
                <a:defRPr/>
              </a:pPr>
              <a:t>jeudi 19 mars 2015</a:t>
            </a:fld>
            <a:endParaRPr lang="fr-FR" dirty="0"/>
          </a:p>
        </p:txBody>
      </p:sp>
      <p:pic>
        <p:nvPicPr>
          <p:cNvPr id="1026" name="Picture 2" descr="C:\Documents and Settings\Jon\Bureau\IPN PAC 2013\y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366540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 rot="19749566">
            <a:off x="1912640" y="4326342"/>
            <a:ext cx="1080120" cy="598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 rot="19749566">
            <a:off x="4792959" y="2223416"/>
            <a:ext cx="1080120" cy="598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19749566">
            <a:off x="2992760" y="3444976"/>
            <a:ext cx="1080120" cy="598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 rot="19749566">
            <a:off x="4175955" y="2757045"/>
            <a:ext cx="1080120" cy="598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>
            <a:endCxn id="8" idx="5"/>
          </p:cNvCxnSpPr>
          <p:nvPr/>
        </p:nvCxnSpPr>
        <p:spPr>
          <a:xfrm flipH="1" flipV="1">
            <a:off x="2888987" y="4611185"/>
            <a:ext cx="1340097" cy="397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3779912" y="3901207"/>
            <a:ext cx="1340097" cy="397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915816" y="2450505"/>
            <a:ext cx="1534144" cy="402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449960" y="1412776"/>
            <a:ext cx="670049" cy="864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532596" y="5008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078293" y="5008772"/>
            <a:ext cx="45720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Evolution and </a:t>
            </a:r>
            <a:r>
              <a:rPr lang="en-US" dirty="0"/>
              <a:t>collectivity development in the vicinity of </a:t>
            </a:r>
            <a:r>
              <a:rPr lang="en-US" baseline="30000" dirty="0"/>
              <a:t>78</a:t>
            </a:r>
            <a:r>
              <a:rPr lang="en-US" dirty="0"/>
              <a:t>Ni (D. </a:t>
            </a:r>
            <a:r>
              <a:rPr lang="en-US" dirty="0" err="1"/>
              <a:t>Verney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120010" y="3913413"/>
            <a:ext cx="2530284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Shape coexistence and </a:t>
            </a:r>
            <a:r>
              <a:rPr lang="en-US" dirty="0"/>
              <a:t>collectivity around N=60 </a:t>
            </a:r>
            <a:r>
              <a:rPr lang="en-US" dirty="0" smtClean="0"/>
              <a:t>(M. </a:t>
            </a:r>
            <a:r>
              <a:rPr lang="en-US" dirty="0" err="1" smtClean="0"/>
              <a:t>Zielinska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716032" y="766445"/>
            <a:ext cx="358754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eutron-rich </a:t>
            </a:r>
            <a:r>
              <a:rPr lang="en-US" dirty="0"/>
              <a:t>nuclei around and beyond </a:t>
            </a:r>
            <a:r>
              <a:rPr lang="en-US" baseline="30000" dirty="0"/>
              <a:t>132</a:t>
            </a:r>
            <a:r>
              <a:rPr lang="en-US" dirty="0"/>
              <a:t>Sn (R. </a:t>
            </a:r>
            <a:r>
              <a:rPr lang="en-US" dirty="0" err="1"/>
              <a:t>Lozeva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877615" y="1527175"/>
            <a:ext cx="3046295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Spectroscopy of neutron-rich fragments of 40&lt;Z&lt;50 (A. </a:t>
            </a:r>
            <a:r>
              <a:rPr lang="en-US" dirty="0" err="1"/>
              <a:t>Gottardo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70187" y="54895"/>
            <a:ext cx="73869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238</a:t>
            </a:r>
            <a:r>
              <a:rPr lang="fr-FR" sz="2400" b="1" dirty="0" smtClean="0"/>
              <a:t>U(</a:t>
            </a:r>
            <a:r>
              <a:rPr lang="fr-FR" sz="2400" b="1" dirty="0" err="1" smtClean="0"/>
              <a:t>n,f</a:t>
            </a:r>
            <a:r>
              <a:rPr lang="fr-FR" sz="2400" b="1" dirty="0" smtClean="0"/>
              <a:t>) </a:t>
            </a:r>
            <a:r>
              <a:rPr lang="fr-FR" sz="2400" b="1" dirty="0" err="1"/>
              <a:t>p</a:t>
            </a:r>
            <a:r>
              <a:rPr lang="fr-FR" sz="2400" b="1" dirty="0" err="1" smtClean="0"/>
              <a:t>hysics</a:t>
            </a:r>
            <a:r>
              <a:rPr lang="fr-FR" sz="2400" b="1" dirty="0" smtClean="0"/>
              <a:t> cases </a:t>
            </a:r>
            <a:r>
              <a:rPr lang="fr-FR" sz="2400" b="1" dirty="0" err="1" smtClean="0"/>
              <a:t>using</a:t>
            </a:r>
            <a:r>
              <a:rPr lang="fr-FR" sz="2400" b="1" dirty="0" smtClean="0"/>
              <a:t> LICORNE + </a:t>
            </a:r>
            <a:r>
              <a:rPr lang="fr-FR" sz="2400" b="1" dirty="0" err="1" smtClean="0"/>
              <a:t>Miniball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033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$wilson\Desktop\tand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90" y="1124680"/>
            <a:ext cx="7363605" cy="41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510" y="5517290"/>
            <a:ext cx="6763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Diverse </a:t>
            </a:r>
            <a:r>
              <a:rPr lang="fr-FR" sz="2000" b="1" dirty="0" err="1" smtClean="0"/>
              <a:t>beams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protons to </a:t>
            </a:r>
            <a:r>
              <a:rPr lang="fr-FR" sz="2000" b="1" dirty="0" err="1" smtClean="0"/>
              <a:t>heavy</a:t>
            </a:r>
            <a:r>
              <a:rPr lang="fr-FR" sz="2000" b="1" dirty="0" smtClean="0"/>
              <a:t> ions (</a:t>
            </a:r>
            <a:r>
              <a:rPr lang="fr-FR" sz="2000" b="1" dirty="0" err="1" smtClean="0"/>
              <a:t>e.g</a:t>
            </a:r>
            <a:r>
              <a:rPr lang="fr-FR" sz="2000" b="1" dirty="0" smtClean="0"/>
              <a:t>. </a:t>
            </a:r>
            <a:r>
              <a:rPr lang="fr-FR" sz="2000" b="1" baseline="30000" dirty="0" smtClean="0"/>
              <a:t>127</a:t>
            </a:r>
            <a:r>
              <a:rPr lang="fr-FR" sz="2000" b="1" dirty="0" smtClean="0"/>
              <a:t>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Beams</a:t>
            </a:r>
            <a:r>
              <a:rPr lang="fr-FR" sz="2000" b="1" dirty="0" smtClean="0"/>
              <a:t> of </a:t>
            </a:r>
            <a:r>
              <a:rPr lang="fr-FR" sz="2000" b="1" baseline="30000" dirty="0" smtClean="0"/>
              <a:t>48</a:t>
            </a:r>
            <a:r>
              <a:rPr lang="fr-FR" sz="2000" b="1" dirty="0" smtClean="0"/>
              <a:t>Ca and </a:t>
            </a:r>
            <a:r>
              <a:rPr lang="fr-FR" sz="2000" b="1" baseline="30000" dirty="0" smtClean="0"/>
              <a:t>14</a:t>
            </a:r>
            <a:r>
              <a:rPr lang="fr-FR" sz="2000" b="1" dirty="0" smtClean="0"/>
              <a:t>C </a:t>
            </a:r>
            <a:r>
              <a:rPr lang="fr-FR" sz="2000" b="1" dirty="0" err="1" smtClean="0"/>
              <a:t>available</a:t>
            </a: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Atomic clusters (</a:t>
            </a:r>
            <a:r>
              <a:rPr lang="fr-FR" sz="2000" b="1" dirty="0" err="1" smtClean="0"/>
              <a:t>e.g</a:t>
            </a:r>
            <a:r>
              <a:rPr lang="fr-FR" sz="2000" b="1" dirty="0" smtClean="0"/>
              <a:t>. C</a:t>
            </a:r>
            <a:r>
              <a:rPr lang="fr-FR" sz="2000" b="1" baseline="30000" dirty="0" smtClean="0"/>
              <a:t>60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411700" y="420555"/>
            <a:ext cx="6257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IPN Orsay ALTO </a:t>
            </a:r>
            <a:r>
              <a:rPr lang="fr-FR" sz="2000" b="1" dirty="0" err="1" smtClean="0"/>
              <a:t>facility</a:t>
            </a:r>
            <a:r>
              <a:rPr lang="fr-FR" sz="2000" b="1" dirty="0" smtClean="0"/>
              <a:t> 15 MV tandem </a:t>
            </a:r>
            <a:r>
              <a:rPr lang="fr-FR" sz="2000" b="1" dirty="0" err="1" smtClean="0"/>
              <a:t>accelerator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2648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4830" y="1566586"/>
            <a:ext cx="6623720" cy="3725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6623" y="1550042"/>
            <a:ext cx="6552729" cy="36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$wilson\Desktop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0" y="1124680"/>
            <a:ext cx="7379141" cy="55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59945" y="475508"/>
            <a:ext cx="446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ORGAM @ ALTO, IPN ORSAY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574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777875"/>
          </a:xfrm>
        </p:spPr>
        <p:txBody>
          <a:bodyPr/>
          <a:lstStyle/>
          <a:p>
            <a:r>
              <a:rPr lang="en-GB" altLang="en-US" sz="3200" i="1" smtClean="0"/>
              <a:t>The ROSPHERE Gamma-ray Spectrometer array (at IFIN-HH Bucharest)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350" y="1412875"/>
            <a:ext cx="5148263" cy="51117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14 </a:t>
            </a:r>
            <a:r>
              <a:rPr lang="en-GB" dirty="0" err="1" smtClean="0"/>
              <a:t>HPGe</a:t>
            </a:r>
            <a:r>
              <a:rPr lang="en-GB" dirty="0" smtClean="0"/>
              <a:t> detectors (AC) are used to detect coincident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/>
              <a:t> rays:</a:t>
            </a:r>
          </a:p>
          <a:p>
            <a:pPr lvl="1">
              <a:defRPr/>
            </a:pPr>
            <a:r>
              <a:rPr lang="en-GB" b="1" dirty="0" smtClean="0"/>
              <a:t>7x</a:t>
            </a:r>
            <a:r>
              <a:rPr lang="en-GB" dirty="0" smtClean="0"/>
              <a:t> </a:t>
            </a:r>
            <a:r>
              <a:rPr lang="en-GB" dirty="0" err="1" smtClean="0"/>
              <a:t>HPGe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. @ 37</a:t>
            </a:r>
            <a:r>
              <a:rPr lang="en-GB" baseline="30000" dirty="0" smtClean="0"/>
              <a:t>o</a:t>
            </a:r>
          </a:p>
          <a:p>
            <a:pPr lvl="1">
              <a:defRPr/>
            </a:pPr>
            <a:r>
              <a:rPr lang="en-GB" b="1" dirty="0" smtClean="0"/>
              <a:t>4x</a:t>
            </a:r>
            <a:r>
              <a:rPr lang="en-GB" dirty="0" smtClean="0"/>
              <a:t> </a:t>
            </a:r>
            <a:r>
              <a:rPr lang="en-GB" dirty="0" err="1" smtClean="0"/>
              <a:t>HPGe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. @ 64</a:t>
            </a:r>
            <a:r>
              <a:rPr lang="en-GB" baseline="30000" dirty="0" smtClean="0"/>
              <a:t>o</a:t>
            </a:r>
          </a:p>
          <a:p>
            <a:pPr lvl="1">
              <a:defRPr/>
            </a:pPr>
            <a:r>
              <a:rPr lang="en-GB" b="1" dirty="0" smtClean="0"/>
              <a:t>3x</a:t>
            </a:r>
            <a:r>
              <a:rPr lang="en-GB" dirty="0" smtClean="0"/>
              <a:t> </a:t>
            </a:r>
            <a:r>
              <a:rPr lang="en-GB" dirty="0" err="1" smtClean="0"/>
              <a:t>HPGe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. @ 90</a:t>
            </a:r>
            <a:r>
              <a:rPr lang="en-GB" baseline="30000" dirty="0" smtClean="0"/>
              <a:t>o</a:t>
            </a:r>
          </a:p>
          <a:p>
            <a:pPr lvl="1">
              <a:defRPr/>
            </a:pPr>
            <a:endParaRPr lang="en-GB" baseline="30000" dirty="0"/>
          </a:p>
          <a:p>
            <a:pPr lvl="1">
              <a:buFontTx/>
              <a:buNone/>
              <a:defRPr/>
            </a:pPr>
            <a:endParaRPr lang="en-GB" baseline="30000" dirty="0" smtClean="0"/>
          </a:p>
          <a:p>
            <a:pPr>
              <a:defRPr/>
            </a:pPr>
            <a:r>
              <a:rPr lang="en-GB" dirty="0" smtClean="0"/>
              <a:t>11 LaBr</a:t>
            </a:r>
            <a:r>
              <a:rPr lang="en-GB" baseline="-25000" dirty="0" smtClean="0"/>
              <a:t>3</a:t>
            </a:r>
            <a:r>
              <a:rPr lang="en-GB" dirty="0" smtClean="0"/>
              <a:t>(Ce:5%) detectors</a:t>
            </a:r>
          </a:p>
          <a:p>
            <a:pPr lvl="1">
              <a:defRPr/>
            </a:pPr>
            <a:r>
              <a:rPr lang="en-GB" b="1" u="sng" dirty="0" smtClean="0">
                <a:solidFill>
                  <a:srgbClr val="000000"/>
                </a:solidFill>
              </a:rPr>
              <a:t>7x</a:t>
            </a:r>
            <a:r>
              <a:rPr lang="en-GB" u="sng" dirty="0" smtClean="0">
                <a:solidFill>
                  <a:srgbClr val="000000"/>
                </a:solidFill>
              </a:rPr>
              <a:t> ø2”</a:t>
            </a:r>
            <a:r>
              <a:rPr lang="en-GB" u="sng" dirty="0" smtClean="0">
                <a:solidFill>
                  <a:srgbClr val="000000"/>
                </a:solidFill>
                <a:cs typeface="Arial" pitchFamily="34" charset="0"/>
              </a:rPr>
              <a:t>x2”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and </a:t>
            </a:r>
            <a:r>
              <a:rPr lang="en-GB" b="1" u="sng" dirty="0" smtClean="0">
                <a:solidFill>
                  <a:srgbClr val="000000"/>
                </a:solidFill>
              </a:rPr>
              <a:t>4x</a:t>
            </a:r>
            <a:r>
              <a:rPr lang="en-GB" u="sng" dirty="0" smtClean="0">
                <a:solidFill>
                  <a:srgbClr val="000000"/>
                </a:solidFill>
              </a:rPr>
              <a:t> ø</a:t>
            </a:r>
            <a:r>
              <a:rPr lang="en-GB" u="sng" dirty="0" smtClean="0">
                <a:solidFill>
                  <a:srgbClr val="000000"/>
                </a:solidFill>
                <a:cs typeface="Arial" pitchFamily="34" charset="0"/>
              </a:rPr>
              <a:t>1.5”x2”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(Cylindrical) @ </a:t>
            </a: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37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64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90</a:t>
            </a:r>
            <a:r>
              <a:rPr lang="en-GB" baseline="30000" dirty="0" smtClean="0">
                <a:solidFill>
                  <a:srgbClr val="FF0000"/>
                </a:solidFill>
              </a:rPr>
              <a:t>o</a:t>
            </a:r>
            <a:r>
              <a:rPr lang="en-GB" baseline="30000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w.r.t</a:t>
            </a:r>
            <a:r>
              <a:rPr lang="en-GB" dirty="0" smtClean="0">
                <a:solidFill>
                  <a:srgbClr val="000000"/>
                </a:solidFill>
              </a:rPr>
              <a:t>. the beam axis. </a:t>
            </a:r>
            <a:endParaRPr lang="en-GB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endParaRPr lang="en-GB" dirty="0" smtClean="0"/>
          </a:p>
          <a:p>
            <a:pPr lvl="1">
              <a:defRPr/>
            </a:pPr>
            <a:endParaRPr lang="en-GB" baseline="30000" dirty="0"/>
          </a:p>
          <a:p>
            <a:pPr lvl="1">
              <a:defRPr/>
            </a:pPr>
            <a:endParaRPr lang="en-GB" baseline="30000" dirty="0" smtClean="0"/>
          </a:p>
          <a:p>
            <a:pPr lvl="1">
              <a:buFontTx/>
              <a:buNone/>
              <a:defRPr/>
            </a:pPr>
            <a:endParaRPr lang="en-GB" baseline="30000" dirty="0" smtClean="0"/>
          </a:p>
        </p:txBody>
      </p:sp>
      <p:pic>
        <p:nvPicPr>
          <p:cNvPr id="18436" name="Picture 1" descr="C:\Users\ojr11\Desktop\Proposals\IMG_0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33838"/>
            <a:ext cx="332263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ojr11\Desktop\ANU_Talk\IMG_0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6363"/>
            <a:ext cx="331311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87578" y="288032"/>
            <a:ext cx="6192688" cy="620688"/>
          </a:xfrm>
        </p:spPr>
        <p:txBody>
          <a:bodyPr/>
          <a:lstStyle/>
          <a:p>
            <a:r>
              <a:rPr lang="fr-FR" dirty="0" smtClean="0"/>
              <a:t>Neutron production in inverse </a:t>
            </a:r>
            <a:r>
              <a:rPr lang="fr-FR" dirty="0" err="1" smtClean="0"/>
              <a:t>kinematics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2117548" y="2718212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99746" y="2430180"/>
            <a:ext cx="72008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10" idx="3"/>
          </p:cNvCxnSpPr>
          <p:nvPr/>
        </p:nvCxnSpPr>
        <p:spPr>
          <a:xfrm flipV="1">
            <a:off x="3971754" y="2286164"/>
            <a:ext cx="237626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0" idx="3"/>
          </p:cNvCxnSpPr>
          <p:nvPr/>
        </p:nvCxnSpPr>
        <p:spPr>
          <a:xfrm flipV="1">
            <a:off x="3971754" y="2574196"/>
            <a:ext cx="32403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0" idx="3"/>
          </p:cNvCxnSpPr>
          <p:nvPr/>
        </p:nvCxnSpPr>
        <p:spPr>
          <a:xfrm>
            <a:off x="3971754" y="2862228"/>
            <a:ext cx="1440160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3"/>
          </p:cNvCxnSpPr>
          <p:nvPr/>
        </p:nvCxnSpPr>
        <p:spPr>
          <a:xfrm>
            <a:off x="3971754" y="2862228"/>
            <a:ext cx="194421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420026" y="19981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483922" y="27182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84122" y="23581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915970" y="30782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3692723" y="2448182"/>
            <a:ext cx="207023" cy="846094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612603" y="177310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 </a:t>
            </a:r>
            <a:r>
              <a:rPr lang="fr-FR" b="1" dirty="0" err="1" smtClean="0"/>
              <a:t>target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3557708" y="2133147"/>
            <a:ext cx="135015" cy="22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027538" y="2988242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100nA </a:t>
            </a:r>
            <a:r>
              <a:rPr lang="fr-FR" b="1" baseline="30000" dirty="0" smtClean="0"/>
              <a:t>7</a:t>
            </a:r>
            <a:r>
              <a:rPr lang="fr-FR" b="1" dirty="0" smtClean="0"/>
              <a:t>Li</a:t>
            </a:r>
          </a:p>
          <a:p>
            <a:r>
              <a:rPr lang="fr-FR" b="1" dirty="0" smtClean="0"/>
              <a:t>13-17 MeV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530307" y="4437112"/>
            <a:ext cx="8208912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sz="2400" b="1" dirty="0" smtClean="0"/>
              <a:t>ithium </a:t>
            </a:r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r>
              <a:rPr lang="fr-FR" sz="2400" b="1" dirty="0" smtClean="0"/>
              <a:t>nverse </a:t>
            </a:r>
            <a:r>
              <a:rPr lang="fr-FR" sz="2400" b="1" dirty="0" err="1" smtClean="0">
                <a:solidFill>
                  <a:srgbClr val="FF0000"/>
                </a:solidFill>
              </a:rPr>
              <a:t>C</a:t>
            </a:r>
            <a:r>
              <a:rPr lang="fr-FR" sz="2400" b="1" dirty="0" err="1" smtClean="0"/>
              <a:t>inematiques</a:t>
            </a:r>
            <a:r>
              <a:rPr lang="fr-FR" sz="2400" b="1" dirty="0" smtClean="0"/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OR</a:t>
            </a:r>
            <a:r>
              <a:rPr lang="fr-FR" sz="2400" b="1" dirty="0" err="1" smtClean="0"/>
              <a:t>say</a:t>
            </a:r>
            <a:r>
              <a:rPr lang="fr-FR" sz="2400" b="1" dirty="0" smtClean="0"/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NE</a:t>
            </a:r>
            <a:r>
              <a:rPr lang="fr-FR" sz="2400" b="1" dirty="0" err="1" smtClean="0"/>
              <a:t>utron</a:t>
            </a:r>
            <a:r>
              <a:rPr lang="fr-FR" sz="2400" b="1" dirty="0" smtClean="0"/>
              <a:t> source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71894" y="5559623"/>
            <a:ext cx="655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p(</a:t>
            </a:r>
            <a:r>
              <a:rPr lang="fr-FR" sz="2400" b="1" baseline="30000" dirty="0" smtClean="0"/>
              <a:t>7</a:t>
            </a:r>
            <a:r>
              <a:rPr lang="fr-FR" sz="2400" b="1" dirty="0" smtClean="0"/>
              <a:t>Li,</a:t>
            </a:r>
            <a:r>
              <a:rPr lang="fr-FR" sz="2400" b="1" baseline="30000" dirty="0" smtClean="0"/>
              <a:t>7</a:t>
            </a:r>
            <a:r>
              <a:rPr lang="fr-FR" sz="2400" b="1" dirty="0" smtClean="0"/>
              <a:t>Be)n </a:t>
            </a:r>
            <a:r>
              <a:rPr lang="fr-FR" sz="2400" b="1" dirty="0" err="1" smtClean="0"/>
              <a:t>reaction</a:t>
            </a:r>
            <a:r>
              <a:rPr lang="fr-FR" sz="2400" b="1" dirty="0" smtClean="0"/>
              <a:t> in inverse </a:t>
            </a:r>
            <a:r>
              <a:rPr lang="fr-FR" sz="2400" b="1" dirty="0" err="1" smtClean="0"/>
              <a:t>kinematics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32307" y="6021288"/>
            <a:ext cx="871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</a:t>
            </a:r>
            <a:r>
              <a:rPr lang="fr-FR" sz="2400" b="1" dirty="0" err="1" smtClean="0"/>
              <a:t>Focused</a:t>
            </a:r>
            <a:r>
              <a:rPr lang="fr-FR" sz="2400" b="1" dirty="0" smtClean="0"/>
              <a:t> source of </a:t>
            </a:r>
            <a:r>
              <a:rPr lang="fr-FR" sz="2400" b="1" dirty="0" err="1" smtClean="0"/>
              <a:t>fast</a:t>
            </a:r>
            <a:r>
              <a:rPr lang="fr-FR" sz="2400" b="1" dirty="0" smtClean="0"/>
              <a:t> neutrons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0.5 and 4 MeV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4943862" y="2574196"/>
            <a:ext cx="45719" cy="51334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08919" y="1399523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768378" y="3786578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9026403">
            <a:off x="5581293" y="3586922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rot="2477039" flipH="1">
            <a:off x="5664592" y="1629982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 rot="2424801" flipH="1">
            <a:off x="3993281" y="3555527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 rot="19070534">
            <a:off x="3970854" y="1641835"/>
            <a:ext cx="350967" cy="423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 41"/>
          <p:cNvSpPr>
            <a:spLocks noChangeAspect="1"/>
          </p:cNvSpPr>
          <p:nvPr/>
        </p:nvSpPr>
        <p:spPr bwMode="auto">
          <a:xfrm rot="3193461" flipH="1">
            <a:off x="4202642" y="2335736"/>
            <a:ext cx="864240" cy="63456"/>
          </a:xfrm>
          <a:custGeom>
            <a:avLst/>
            <a:gdLst>
              <a:gd name="T0" fmla="*/ 0 w 1248"/>
              <a:gd name="T1" fmla="*/ 2147483647 h 464"/>
              <a:gd name="T2" fmla="*/ 2147483647 w 1248"/>
              <a:gd name="T3" fmla="*/ 2147483647 h 464"/>
              <a:gd name="T4" fmla="*/ 2147483647 w 1248"/>
              <a:gd name="T5" fmla="*/ 2147483647 h 464"/>
              <a:gd name="T6" fmla="*/ 2147483647 w 1248"/>
              <a:gd name="T7" fmla="*/ 2147483647 h 464"/>
              <a:gd name="T8" fmla="*/ 2147483647 w 1248"/>
              <a:gd name="T9" fmla="*/ 2147483647 h 464"/>
              <a:gd name="T10" fmla="*/ 2147483647 w 1248"/>
              <a:gd name="T11" fmla="*/ 2147483647 h 464"/>
              <a:gd name="T12" fmla="*/ 2147483647 w 1248"/>
              <a:gd name="T13" fmla="*/ 2147483647 h 464"/>
              <a:gd name="T14" fmla="*/ 2147483647 w 1248"/>
              <a:gd name="T15" fmla="*/ 2147483647 h 464"/>
              <a:gd name="T16" fmla="*/ 2147483647 w 1248"/>
              <a:gd name="T17" fmla="*/ 2147483647 h 464"/>
              <a:gd name="T18" fmla="*/ 2147483647 w 1248"/>
              <a:gd name="T19" fmla="*/ 2147483647 h 464"/>
              <a:gd name="T20" fmla="*/ 2147483647 w 1248"/>
              <a:gd name="T21" fmla="*/ 2147483647 h 464"/>
              <a:gd name="T22" fmla="*/ 2147483647 w 1248"/>
              <a:gd name="T23" fmla="*/ 2147483647 h 464"/>
              <a:gd name="T24" fmla="*/ 2147483647 w 1248"/>
              <a:gd name="T25" fmla="*/ 2147483647 h 464"/>
              <a:gd name="T26" fmla="*/ 2147483647 w 1248"/>
              <a:gd name="T27" fmla="*/ 2147483647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8"/>
              <a:gd name="T43" fmla="*/ 0 h 464"/>
              <a:gd name="T44" fmla="*/ 1248 w 1248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8" h="464">
                <a:moveTo>
                  <a:pt x="0" y="464"/>
                </a:moveTo>
                <a:cubicBezTo>
                  <a:pt x="32" y="248"/>
                  <a:pt x="64" y="32"/>
                  <a:pt x="96" y="32"/>
                </a:cubicBezTo>
                <a:cubicBezTo>
                  <a:pt x="128" y="32"/>
                  <a:pt x="160" y="464"/>
                  <a:pt x="192" y="464"/>
                </a:cubicBezTo>
                <a:cubicBezTo>
                  <a:pt x="224" y="464"/>
                  <a:pt x="256" y="32"/>
                  <a:pt x="288" y="32"/>
                </a:cubicBezTo>
                <a:cubicBezTo>
                  <a:pt x="320" y="32"/>
                  <a:pt x="352" y="464"/>
                  <a:pt x="384" y="464"/>
                </a:cubicBezTo>
                <a:cubicBezTo>
                  <a:pt x="416" y="464"/>
                  <a:pt x="448" y="32"/>
                  <a:pt x="480" y="32"/>
                </a:cubicBezTo>
                <a:cubicBezTo>
                  <a:pt x="512" y="32"/>
                  <a:pt x="552" y="464"/>
                  <a:pt x="576" y="464"/>
                </a:cubicBezTo>
                <a:cubicBezTo>
                  <a:pt x="600" y="464"/>
                  <a:pt x="600" y="32"/>
                  <a:pt x="624" y="32"/>
                </a:cubicBezTo>
                <a:cubicBezTo>
                  <a:pt x="648" y="32"/>
                  <a:pt x="688" y="464"/>
                  <a:pt x="720" y="464"/>
                </a:cubicBezTo>
                <a:cubicBezTo>
                  <a:pt x="752" y="464"/>
                  <a:pt x="784" y="32"/>
                  <a:pt x="816" y="32"/>
                </a:cubicBezTo>
                <a:cubicBezTo>
                  <a:pt x="848" y="32"/>
                  <a:pt x="880" y="464"/>
                  <a:pt x="912" y="464"/>
                </a:cubicBezTo>
                <a:cubicBezTo>
                  <a:pt x="944" y="464"/>
                  <a:pt x="984" y="64"/>
                  <a:pt x="1008" y="32"/>
                </a:cubicBezTo>
                <a:cubicBezTo>
                  <a:pt x="1032" y="0"/>
                  <a:pt x="1016" y="224"/>
                  <a:pt x="1056" y="272"/>
                </a:cubicBezTo>
                <a:cubicBezTo>
                  <a:pt x="1096" y="320"/>
                  <a:pt x="1216" y="312"/>
                  <a:pt x="1248" y="32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 type="none" w="med" len="med"/>
            <a:tailEnd type="arrow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7" name="Freeform 41"/>
          <p:cNvSpPr>
            <a:spLocks noChangeAspect="1"/>
          </p:cNvSpPr>
          <p:nvPr/>
        </p:nvSpPr>
        <p:spPr bwMode="auto">
          <a:xfrm rot="7134491" flipV="1">
            <a:off x="4202641" y="3231190"/>
            <a:ext cx="864240" cy="63456"/>
          </a:xfrm>
          <a:custGeom>
            <a:avLst/>
            <a:gdLst>
              <a:gd name="T0" fmla="*/ 0 w 1248"/>
              <a:gd name="T1" fmla="*/ 2147483647 h 464"/>
              <a:gd name="T2" fmla="*/ 2147483647 w 1248"/>
              <a:gd name="T3" fmla="*/ 2147483647 h 464"/>
              <a:gd name="T4" fmla="*/ 2147483647 w 1248"/>
              <a:gd name="T5" fmla="*/ 2147483647 h 464"/>
              <a:gd name="T6" fmla="*/ 2147483647 w 1248"/>
              <a:gd name="T7" fmla="*/ 2147483647 h 464"/>
              <a:gd name="T8" fmla="*/ 2147483647 w 1248"/>
              <a:gd name="T9" fmla="*/ 2147483647 h 464"/>
              <a:gd name="T10" fmla="*/ 2147483647 w 1248"/>
              <a:gd name="T11" fmla="*/ 2147483647 h 464"/>
              <a:gd name="T12" fmla="*/ 2147483647 w 1248"/>
              <a:gd name="T13" fmla="*/ 2147483647 h 464"/>
              <a:gd name="T14" fmla="*/ 2147483647 w 1248"/>
              <a:gd name="T15" fmla="*/ 2147483647 h 464"/>
              <a:gd name="T16" fmla="*/ 2147483647 w 1248"/>
              <a:gd name="T17" fmla="*/ 2147483647 h 464"/>
              <a:gd name="T18" fmla="*/ 2147483647 w 1248"/>
              <a:gd name="T19" fmla="*/ 2147483647 h 464"/>
              <a:gd name="T20" fmla="*/ 2147483647 w 1248"/>
              <a:gd name="T21" fmla="*/ 2147483647 h 464"/>
              <a:gd name="T22" fmla="*/ 2147483647 w 1248"/>
              <a:gd name="T23" fmla="*/ 2147483647 h 464"/>
              <a:gd name="T24" fmla="*/ 2147483647 w 1248"/>
              <a:gd name="T25" fmla="*/ 2147483647 h 464"/>
              <a:gd name="T26" fmla="*/ 2147483647 w 1248"/>
              <a:gd name="T27" fmla="*/ 2147483647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8"/>
              <a:gd name="T43" fmla="*/ 0 h 464"/>
              <a:gd name="T44" fmla="*/ 1248 w 1248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8" h="464">
                <a:moveTo>
                  <a:pt x="0" y="464"/>
                </a:moveTo>
                <a:cubicBezTo>
                  <a:pt x="32" y="248"/>
                  <a:pt x="64" y="32"/>
                  <a:pt x="96" y="32"/>
                </a:cubicBezTo>
                <a:cubicBezTo>
                  <a:pt x="128" y="32"/>
                  <a:pt x="160" y="464"/>
                  <a:pt x="192" y="464"/>
                </a:cubicBezTo>
                <a:cubicBezTo>
                  <a:pt x="224" y="464"/>
                  <a:pt x="256" y="32"/>
                  <a:pt x="288" y="32"/>
                </a:cubicBezTo>
                <a:cubicBezTo>
                  <a:pt x="320" y="32"/>
                  <a:pt x="352" y="464"/>
                  <a:pt x="384" y="464"/>
                </a:cubicBezTo>
                <a:cubicBezTo>
                  <a:pt x="416" y="464"/>
                  <a:pt x="448" y="32"/>
                  <a:pt x="480" y="32"/>
                </a:cubicBezTo>
                <a:cubicBezTo>
                  <a:pt x="512" y="32"/>
                  <a:pt x="552" y="464"/>
                  <a:pt x="576" y="464"/>
                </a:cubicBezTo>
                <a:cubicBezTo>
                  <a:pt x="600" y="464"/>
                  <a:pt x="600" y="32"/>
                  <a:pt x="624" y="32"/>
                </a:cubicBezTo>
                <a:cubicBezTo>
                  <a:pt x="648" y="32"/>
                  <a:pt x="688" y="464"/>
                  <a:pt x="720" y="464"/>
                </a:cubicBezTo>
                <a:cubicBezTo>
                  <a:pt x="752" y="464"/>
                  <a:pt x="784" y="32"/>
                  <a:pt x="816" y="32"/>
                </a:cubicBezTo>
                <a:cubicBezTo>
                  <a:pt x="848" y="32"/>
                  <a:pt x="880" y="464"/>
                  <a:pt x="912" y="464"/>
                </a:cubicBezTo>
                <a:cubicBezTo>
                  <a:pt x="944" y="464"/>
                  <a:pt x="984" y="64"/>
                  <a:pt x="1008" y="32"/>
                </a:cubicBezTo>
                <a:cubicBezTo>
                  <a:pt x="1032" y="0"/>
                  <a:pt x="1016" y="224"/>
                  <a:pt x="1056" y="272"/>
                </a:cubicBezTo>
                <a:cubicBezTo>
                  <a:pt x="1096" y="320"/>
                  <a:pt x="1216" y="312"/>
                  <a:pt x="1248" y="32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 type="none" w="med" len="med"/>
            <a:tailEnd type="arrow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721957" y="1998132"/>
            <a:ext cx="797492" cy="46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590835" y="3173012"/>
            <a:ext cx="797492" cy="46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388327" y="9087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S</a:t>
            </a:r>
            <a:r>
              <a:rPr lang="fr-FR" b="1" dirty="0" err="1" smtClean="0"/>
              <a:t>ample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4989581" y="1278052"/>
            <a:ext cx="602353" cy="118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Documents and Settings\Jon\Bureau\licorne-logo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56" y="1124832"/>
            <a:ext cx="2232248" cy="135510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28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  <p:bldP spid="25" grpId="0" animBg="1"/>
      <p:bldP spid="28" grpId="0" animBg="1"/>
      <p:bldP spid="31" grpId="0" animBg="1"/>
      <p:bldP spid="32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LICORNE II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287" y="1196753"/>
            <a:ext cx="54685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$wilson\Desktop\PARISWS photos\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96" y="1921780"/>
            <a:ext cx="3539202" cy="26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43808" y="566124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Hydrogen</a:t>
            </a:r>
            <a:r>
              <a:rPr lang="fr-FR" b="1" dirty="0" smtClean="0"/>
              <a:t> </a:t>
            </a:r>
            <a:r>
              <a:rPr lang="fr-FR" b="1" dirty="0" err="1" smtClean="0"/>
              <a:t>gas</a:t>
            </a:r>
            <a:r>
              <a:rPr lang="fr-FR" b="1" dirty="0" smtClean="0"/>
              <a:t> </a:t>
            </a:r>
            <a:r>
              <a:rPr lang="fr-FR" b="1" dirty="0" err="1" smtClean="0"/>
              <a:t>cells</a:t>
            </a:r>
            <a:endParaRPr lang="fr-FR" b="1" dirty="0"/>
          </a:p>
        </p:txBody>
      </p:sp>
      <p:pic>
        <p:nvPicPr>
          <p:cNvPr id="3074" name="Picture 2" descr="C:\Users\$wilson\Desktop\Gas Target Comissionning\Imag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" y="5373216"/>
            <a:ext cx="2448893" cy="12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28185" y="49411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</a:t>
            </a:r>
            <a:r>
              <a:rPr lang="fr-FR" b="1" baseline="-25000" dirty="0" smtClean="0"/>
              <a:t>2</a:t>
            </a:r>
            <a:r>
              <a:rPr lang="fr-FR" b="1" dirty="0" smtClean="0"/>
              <a:t> pressure and </a:t>
            </a:r>
            <a:r>
              <a:rPr lang="fr-FR" b="1" dirty="0" err="1" smtClean="0"/>
              <a:t>low</a:t>
            </a:r>
            <a:r>
              <a:rPr lang="fr-FR" b="1" dirty="0" smtClean="0"/>
              <a:t> control system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09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PP2007_IP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ModèlePP2007_IPN</Template>
  <TotalTime>30544</TotalTime>
  <Words>834</Words>
  <Application>Microsoft Office PowerPoint</Application>
  <PresentationFormat>Affichage à l'écran (4:3)</PresentationFormat>
  <Paragraphs>151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ModèlePP2007_IPN</vt:lpstr>
      <vt:lpstr>Présentation PowerPoint</vt:lpstr>
      <vt:lpstr>Présentation PowerPoint</vt:lpstr>
      <vt:lpstr>the ALTO facility beams</vt:lpstr>
      <vt:lpstr>Présentation PowerPoint</vt:lpstr>
      <vt:lpstr>Présentation PowerPoint</vt:lpstr>
      <vt:lpstr>Présentation PowerPoint</vt:lpstr>
      <vt:lpstr>The ROSPHERE Gamma-ray Spectrometer array (at IFIN-HH Bucharest)</vt:lpstr>
      <vt:lpstr>Neutron production in inverse kinematics</vt:lpstr>
      <vt:lpstr>LICORNE II</vt:lpstr>
      <vt:lpstr>Neutron supression at 90 degrees</vt:lpstr>
      <vt:lpstr>LICORNE FLUXES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 </vt:lpstr>
      <vt:lpstr>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Experimental Setup: Energy dependence of prompt-g emission. July 2013</vt:lpstr>
      <vt:lpstr>Multiplicity Versus Energy Discrimination: 60Co</vt:lpstr>
      <vt:lpstr>Multiplicity Versus Energy Discrimination: 252Cf</vt:lpstr>
      <vt:lpstr>Prompt Fission GAMMA from 252Cf USING THE BaF2 CALORIMETER</vt:lpstr>
      <vt:lpstr>Présentation PowerPoint</vt:lpstr>
      <vt:lpstr>Présentation PowerPoint</vt:lpstr>
      <vt:lpstr>Présentation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Nucléaires</dc:title>
  <dc:creator>Jon</dc:creator>
  <cp:lastModifiedBy>$wilson</cp:lastModifiedBy>
  <cp:revision>1259</cp:revision>
  <dcterms:created xsi:type="dcterms:W3CDTF">2011-03-23T13:48:04Z</dcterms:created>
  <dcterms:modified xsi:type="dcterms:W3CDTF">2015-03-19T14:11:45Z</dcterms:modified>
</cp:coreProperties>
</file>